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531" r:id="rId2"/>
    <p:sldId id="289" r:id="rId3"/>
    <p:sldId id="292" r:id="rId4"/>
    <p:sldId id="294" r:id="rId5"/>
    <p:sldId id="536" r:id="rId6"/>
    <p:sldId id="298" r:id="rId7"/>
    <p:sldId id="533" r:id="rId8"/>
    <p:sldId id="532" r:id="rId9"/>
    <p:sldId id="534" r:id="rId10"/>
    <p:sldId id="535" r:id="rId11"/>
    <p:sldId id="302" r:id="rId12"/>
    <p:sldId id="303" r:id="rId13"/>
    <p:sldId id="305" r:id="rId14"/>
    <p:sldId id="307" r:id="rId15"/>
    <p:sldId id="301" r:id="rId16"/>
    <p:sldId id="537" r:id="rId17"/>
    <p:sldId id="538" r:id="rId18"/>
  </p:sldIdLst>
  <p:sldSz cx="12192000" cy="6858000"/>
  <p:notesSz cx="6858000" cy="9144000"/>
  <p:embeddedFontLst>
    <p:embeddedFont>
      <p:font typeface="Aharoni" panose="02010803020104030203" pitchFamily="2" charset="-79"/>
      <p:bold r:id="rId21"/>
    </p:embeddedFont>
    <p:embeddedFont>
      <p:font typeface="Montserrat" panose="00000500000000000000" pitchFamily="2" charset="0"/>
      <p:regular r:id="rId22"/>
      <p:bold r:id="rId23"/>
      <p:italic r:id="rId24"/>
      <p:boldItalic r:id="rId25"/>
    </p:embeddedFont>
    <p:embeddedFont>
      <p:font typeface="Montserrat Medium" panose="00000600000000000000" pitchFamily="2" charset="0"/>
      <p:regular r:id="rId26"/>
      <p: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Plus Jakarta Sans" panose="020B0604020202020204" charset="0"/>
      <p:regular r:id="rId32"/>
      <p:bold r:id="rId33"/>
      <p:italic r:id="rId34"/>
      <p:boldItalic r:id="rId35"/>
    </p:embeddedFont>
    <p:embeddedFont>
      <p:font typeface="Poppins SemiBold" panose="00000700000000000000" pitchFamily="2" charset="0"/>
      <p:regular r:id="rId36"/>
      <p:bold r:id="rId37"/>
      <p:italic r:id="rId38"/>
      <p:boldItalic r:id="rId39"/>
    </p:embeddedFont>
    <p:embeddedFont>
      <p:font typeface="Verdana" panose="020B0604030504040204" pitchFamily="34" charset="0"/>
      <p:regular r:id="rId40"/>
      <p:bold r:id="rId41"/>
      <p:italic r:id="rId42"/>
      <p:boldItalic r:id="rId43"/>
    </p:embeddedFont>
  </p:embeddedFontLst>
  <p:custDataLst>
    <p:tags r:id="rId44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7" roundtripDataSignature="AMtx7miIyBGqFJiBIVMPSSJVJ08VgmQ4i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od_eceblr gitam" initials="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ACA927-2651-452F-BEA6-191BAC688561}" v="15" dt="2025-11-20T04:10:12.061"/>
  </p1510:revLst>
</p1510:revInfo>
</file>

<file path=ppt/tableStyles.xml><?xml version="1.0" encoding="utf-8"?>
<a:tblStyleLst xmlns:a="http://schemas.openxmlformats.org/drawingml/2006/main" def="{DE7AD339-51BE-4A38-A1C7-CCF28897F289}">
  <a:tblStyle styleId="{DE7AD339-51BE-4A38-A1C7-CCF28897F28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DA924C56-2605-4F23-9EB3-E9BB6EE8B9F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51EE4F-AFDD-4CAF-9A68-E5F7998E488A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AE93928-965C-4434-93D3-DF2355B07969}" styleName="Table_3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EF631A4-29D2-40AD-BCCE-37D0C2C57A83}" styleName="Table_4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5E7"/>
          </a:solidFill>
        </a:fill>
      </a:tcStyle>
    </a:wholeTbl>
    <a:band1H>
      <a:tcTxStyle/>
      <a:tcStyle>
        <a:tcBdr/>
        <a:fill>
          <a:solidFill>
            <a:srgbClr val="FFEA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A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26335F9-F63F-485A-8836-33AD16E12051}" styleName="Table_5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FA376B42-5B4D-4A95-80B0-B5B1E67FD56F}" styleName="Table_6">
    <a:wholeTbl>
      <a:tcTxStyle b="off" i="off">
        <a:font>
          <a:latin typeface="Arial"/>
          <a:ea typeface="Arial"/>
          <a:cs typeface="Arial"/>
        </a:font>
        <a:srgbClr val="282828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5E7"/>
          </a:solidFill>
        </a:fill>
      </a:tcStyle>
    </a:wholeTbl>
    <a:band1H>
      <a:tcTxStyle/>
      <a:tcStyle>
        <a:tcBdr/>
        <a:fill>
          <a:solidFill>
            <a:srgbClr val="FFEA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FEA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rgbClr val="FFFFFF"/>
      </a:tcTxStyle>
      <a:tcStyle>
        <a:tcBdr/>
        <a:fill>
          <a:solidFill>
            <a:srgbClr val="FFC639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/>
        <a:fill>
          <a:solidFill>
            <a:srgbClr val="FFC639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C639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C639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1" autoAdjust="0"/>
    <p:restoredTop sz="94660"/>
  </p:normalViewPr>
  <p:slideViewPr>
    <p:cSldViewPr snapToGrid="0">
      <p:cViewPr varScale="1">
        <p:scale>
          <a:sx n="90" d="100"/>
          <a:sy n="90" d="100"/>
        </p:scale>
        <p:origin x="3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33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89" Type="http://schemas.openxmlformats.org/officeDocument/2006/relationships/presProps" Target="presProps.xml"/><Relationship Id="rId7" Type="http://schemas.openxmlformats.org/officeDocument/2006/relationships/slide" Target="slides/slide6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87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90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4" Type="http://schemas.openxmlformats.org/officeDocument/2006/relationships/tags" Target="tags/tag1.xml"/><Relationship Id="rId9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8" Type="http://schemas.openxmlformats.org/officeDocument/2006/relationships/slide" Target="slides/slide7.xml"/><Relationship Id="rId93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20" Type="http://schemas.openxmlformats.org/officeDocument/2006/relationships/handoutMaster" Target="handoutMasters/handoutMaster1.xml"/><Relationship Id="rId41" Type="http://schemas.openxmlformats.org/officeDocument/2006/relationships/font" Target="fonts/font21.fntdata"/><Relationship Id="rId88" Type="http://schemas.openxmlformats.org/officeDocument/2006/relationships/commentAuthors" Target="commentAuthors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il Janardhan Reddy" userId="47b837310e61575b" providerId="LiveId" clId="{A5B4C17E-ECF3-496D-B63A-774957C27159}"/>
    <pc:docChg chg="undo custSel modSld">
      <pc:chgData name="Patil Janardhan Reddy" userId="47b837310e61575b" providerId="LiveId" clId="{A5B4C17E-ECF3-496D-B63A-774957C27159}" dt="2025-11-20T05:40:50.937" v="739" actId="1038"/>
      <pc:docMkLst>
        <pc:docMk/>
      </pc:docMkLst>
      <pc:sldChg chg="modSp mod">
        <pc:chgData name="Patil Janardhan Reddy" userId="47b837310e61575b" providerId="LiveId" clId="{A5B4C17E-ECF3-496D-B63A-774957C27159}" dt="2025-11-19T16:15:48.285" v="58" actId="20577"/>
        <pc:sldMkLst>
          <pc:docMk/>
          <pc:sldMk cId="2538241455" sldId="294"/>
        </pc:sldMkLst>
        <pc:graphicFrameChg chg="modGraphic">
          <ac:chgData name="Patil Janardhan Reddy" userId="47b837310e61575b" providerId="LiveId" clId="{A5B4C17E-ECF3-496D-B63A-774957C27159}" dt="2025-11-19T16:15:48.285" v="58" actId="20577"/>
          <ac:graphicFrameMkLst>
            <pc:docMk/>
            <pc:sldMk cId="2538241455" sldId="294"/>
            <ac:graphicFrameMk id="6" creationId="{53A2765D-85C8-21C4-DAC2-86154B998276}"/>
          </ac:graphicFrameMkLst>
        </pc:graphicFrameChg>
      </pc:sldChg>
      <pc:sldChg chg="modSp mod">
        <pc:chgData name="Patil Janardhan Reddy" userId="47b837310e61575b" providerId="LiveId" clId="{A5B4C17E-ECF3-496D-B63A-774957C27159}" dt="2025-11-19T16:15:15.046" v="56" actId="1035"/>
        <pc:sldMkLst>
          <pc:docMk/>
          <pc:sldMk cId="0" sldId="301"/>
        </pc:sldMkLst>
        <pc:spChg chg="mod">
          <ac:chgData name="Patil Janardhan Reddy" userId="47b837310e61575b" providerId="LiveId" clId="{A5B4C17E-ECF3-496D-B63A-774957C27159}" dt="2025-11-19T16:15:01.714" v="21" actId="1035"/>
          <ac:spMkLst>
            <pc:docMk/>
            <pc:sldMk cId="0" sldId="301"/>
            <ac:spMk id="743" creationId="{00000000-0000-0000-0000-000000000000}"/>
          </ac:spMkLst>
        </pc:spChg>
        <pc:spChg chg="mod">
          <ac:chgData name="Patil Janardhan Reddy" userId="47b837310e61575b" providerId="LiveId" clId="{A5B4C17E-ECF3-496D-B63A-774957C27159}" dt="2025-11-19T16:15:15.046" v="56" actId="1035"/>
          <ac:spMkLst>
            <pc:docMk/>
            <pc:sldMk cId="0" sldId="301"/>
            <ac:spMk id="744" creationId="{00000000-0000-0000-0000-000000000000}"/>
          </ac:spMkLst>
        </pc:spChg>
      </pc:sldChg>
      <pc:sldChg chg="addSp modSp mod modAnim">
        <pc:chgData name="Patil Janardhan Reddy" userId="47b837310e61575b" providerId="LiveId" clId="{A5B4C17E-ECF3-496D-B63A-774957C27159}" dt="2025-11-20T05:40:50.937" v="739" actId="1038"/>
        <pc:sldMkLst>
          <pc:docMk/>
          <pc:sldMk cId="1229190984" sldId="302"/>
        </pc:sldMkLst>
        <pc:spChg chg="mod">
          <ac:chgData name="Patil Janardhan Reddy" userId="47b837310e61575b" providerId="LiveId" clId="{A5B4C17E-ECF3-496D-B63A-774957C27159}" dt="2025-11-20T03:37:46.737" v="121" actId="1036"/>
          <ac:spMkLst>
            <pc:docMk/>
            <pc:sldMk cId="1229190984" sldId="302"/>
            <ac:spMk id="2" creationId="{569199A8-2979-EFF7-5BFC-9B66F7FBF044}"/>
          </ac:spMkLst>
        </pc:spChg>
        <pc:spChg chg="mod">
          <ac:chgData name="Patil Janardhan Reddy" userId="47b837310e61575b" providerId="LiveId" clId="{A5B4C17E-ECF3-496D-B63A-774957C27159}" dt="2025-11-20T03:07:52.386" v="72" actId="1035"/>
          <ac:spMkLst>
            <pc:docMk/>
            <pc:sldMk cId="1229190984" sldId="302"/>
            <ac:spMk id="5" creationId="{ECA415C5-05E9-EE8C-B516-CAA160872052}"/>
          </ac:spMkLst>
        </pc:spChg>
        <pc:spChg chg="add mod">
          <ac:chgData name="Patil Janardhan Reddy" userId="47b837310e61575b" providerId="LiveId" clId="{A5B4C17E-ECF3-496D-B63A-774957C27159}" dt="2025-11-20T03:39:36.736" v="207" actId="1037"/>
          <ac:spMkLst>
            <pc:docMk/>
            <pc:sldMk cId="1229190984" sldId="302"/>
            <ac:spMk id="9" creationId="{83C3FD3D-90D0-A6A9-D5E1-155EB48B03C5}"/>
          </ac:spMkLst>
        </pc:spChg>
        <pc:spChg chg="add mod">
          <ac:chgData name="Patil Janardhan Reddy" userId="47b837310e61575b" providerId="LiveId" clId="{A5B4C17E-ECF3-496D-B63A-774957C27159}" dt="2025-11-20T03:38:31.884" v="197" actId="1038"/>
          <ac:spMkLst>
            <pc:docMk/>
            <pc:sldMk cId="1229190984" sldId="302"/>
            <ac:spMk id="11" creationId="{5A159886-3221-8449-6E78-68CE8E243C03}"/>
          </ac:spMkLst>
        </pc:spChg>
        <pc:spChg chg="add mod">
          <ac:chgData name="Patil Janardhan Reddy" userId="47b837310e61575b" providerId="LiveId" clId="{A5B4C17E-ECF3-496D-B63A-774957C27159}" dt="2025-11-20T03:41:42.383" v="290" actId="1076"/>
          <ac:spMkLst>
            <pc:docMk/>
            <pc:sldMk cId="1229190984" sldId="302"/>
            <ac:spMk id="13" creationId="{3181F7CE-E92D-80F9-2CDF-10506911E5E0}"/>
          </ac:spMkLst>
        </pc:spChg>
        <pc:picChg chg="add mod">
          <ac:chgData name="Patil Janardhan Reddy" userId="47b837310e61575b" providerId="LiveId" clId="{A5B4C17E-ECF3-496D-B63A-774957C27159}" dt="2025-11-20T05:40:50.937" v="739" actId="1038"/>
          <ac:picMkLst>
            <pc:docMk/>
            <pc:sldMk cId="1229190984" sldId="302"/>
            <ac:picMk id="6" creationId="{AF1AE0C4-B18E-7C9D-068D-26D21B537E58}"/>
          </ac:picMkLst>
        </pc:picChg>
        <pc:picChg chg="add mod">
          <ac:chgData name="Patil Janardhan Reddy" userId="47b837310e61575b" providerId="LiveId" clId="{A5B4C17E-ECF3-496D-B63A-774957C27159}" dt="2025-11-20T03:41:06" v="210" actId="1076"/>
          <ac:picMkLst>
            <pc:docMk/>
            <pc:sldMk cId="1229190984" sldId="302"/>
            <ac:picMk id="8" creationId="{BADD2C7F-41FD-ED47-EC76-F5DBCEB1F185}"/>
          </ac:picMkLst>
        </pc:picChg>
      </pc:sldChg>
      <pc:sldChg chg="addSp modSp mod">
        <pc:chgData name="Patil Janardhan Reddy" userId="47b837310e61575b" providerId="LiveId" clId="{A5B4C17E-ECF3-496D-B63A-774957C27159}" dt="2025-11-20T03:49:49.616" v="377" actId="1036"/>
        <pc:sldMkLst>
          <pc:docMk/>
          <pc:sldMk cId="2761468039" sldId="303"/>
        </pc:sldMkLst>
        <pc:spChg chg="mod">
          <ac:chgData name="Patil Janardhan Reddy" userId="47b837310e61575b" providerId="LiveId" clId="{A5B4C17E-ECF3-496D-B63A-774957C27159}" dt="2025-11-20T03:37:23.183" v="85" actId="20577"/>
          <ac:spMkLst>
            <pc:docMk/>
            <pc:sldMk cId="2761468039" sldId="303"/>
            <ac:spMk id="7" creationId="{A29F5076-9FA3-A58E-E5BA-74EA4F57493E}"/>
          </ac:spMkLst>
        </pc:spChg>
        <pc:spChg chg="add mod">
          <ac:chgData name="Patil Janardhan Reddy" userId="47b837310e61575b" providerId="LiveId" clId="{A5B4C17E-ECF3-496D-B63A-774957C27159}" dt="2025-11-20T03:43:22.338" v="297" actId="1076"/>
          <ac:spMkLst>
            <pc:docMk/>
            <pc:sldMk cId="2761468039" sldId="303"/>
            <ac:spMk id="10" creationId="{641819C4-9B8A-A397-D3D1-F3F616B81E5A}"/>
          </ac:spMkLst>
        </pc:spChg>
        <pc:spChg chg="add mod">
          <ac:chgData name="Patil Janardhan Reddy" userId="47b837310e61575b" providerId="LiveId" clId="{A5B4C17E-ECF3-496D-B63A-774957C27159}" dt="2025-11-20T03:47:08.160" v="376" actId="1076"/>
          <ac:spMkLst>
            <pc:docMk/>
            <pc:sldMk cId="2761468039" sldId="303"/>
            <ac:spMk id="11" creationId="{C932544D-F4BB-3E50-01A0-D0F905E0FC00}"/>
          </ac:spMkLst>
        </pc:spChg>
        <pc:picChg chg="add mod">
          <ac:chgData name="Patil Janardhan Reddy" userId="47b837310e61575b" providerId="LiveId" clId="{A5B4C17E-ECF3-496D-B63A-774957C27159}" dt="2025-11-20T03:49:49.616" v="377" actId="1036"/>
          <ac:picMkLst>
            <pc:docMk/>
            <pc:sldMk cId="2761468039" sldId="303"/>
            <ac:picMk id="9" creationId="{252F03A4-B39C-919C-500B-B870A9DDB7D1}"/>
          </ac:picMkLst>
        </pc:picChg>
      </pc:sldChg>
      <pc:sldChg chg="addSp modSp mod">
        <pc:chgData name="Patil Janardhan Reddy" userId="47b837310e61575b" providerId="LiveId" clId="{A5B4C17E-ECF3-496D-B63A-774957C27159}" dt="2025-11-20T04:06:35.508" v="617" actId="1076"/>
        <pc:sldMkLst>
          <pc:docMk/>
          <pc:sldMk cId="3238600573" sldId="305"/>
        </pc:sldMkLst>
        <pc:spChg chg="add mod">
          <ac:chgData name="Patil Janardhan Reddy" userId="47b837310e61575b" providerId="LiveId" clId="{A5B4C17E-ECF3-496D-B63A-774957C27159}" dt="2025-11-20T04:01:00.076" v="463" actId="14100"/>
          <ac:spMkLst>
            <pc:docMk/>
            <pc:sldMk cId="3238600573" sldId="305"/>
            <ac:spMk id="8" creationId="{B89629F0-41B1-E6B2-16E7-6198044CFB0B}"/>
          </ac:spMkLst>
        </pc:spChg>
        <pc:spChg chg="add mod">
          <ac:chgData name="Patil Janardhan Reddy" userId="47b837310e61575b" providerId="LiveId" clId="{A5B4C17E-ECF3-496D-B63A-774957C27159}" dt="2025-11-20T04:02:43.051" v="495" actId="1076"/>
          <ac:spMkLst>
            <pc:docMk/>
            <pc:sldMk cId="3238600573" sldId="305"/>
            <ac:spMk id="9" creationId="{C7908220-D0B4-AD0E-EA12-47880C161A23}"/>
          </ac:spMkLst>
        </pc:spChg>
        <pc:spChg chg="add mod">
          <ac:chgData name="Patil Janardhan Reddy" userId="47b837310e61575b" providerId="LiveId" clId="{A5B4C17E-ECF3-496D-B63A-774957C27159}" dt="2025-11-20T04:05:32.727" v="557" actId="20577"/>
          <ac:spMkLst>
            <pc:docMk/>
            <pc:sldMk cId="3238600573" sldId="305"/>
            <ac:spMk id="14" creationId="{D50E5A78-17C1-C31E-4CC7-440C0FC17E1B}"/>
          </ac:spMkLst>
        </pc:spChg>
        <pc:spChg chg="add mod">
          <ac:chgData name="Patil Janardhan Reddy" userId="47b837310e61575b" providerId="LiveId" clId="{A5B4C17E-ECF3-496D-B63A-774957C27159}" dt="2025-11-20T04:04:00.757" v="520" actId="14100"/>
          <ac:spMkLst>
            <pc:docMk/>
            <pc:sldMk cId="3238600573" sldId="305"/>
            <ac:spMk id="15" creationId="{01CC8278-8571-5AA4-8811-4741C5E2547E}"/>
          </ac:spMkLst>
        </pc:spChg>
        <pc:spChg chg="add mod">
          <ac:chgData name="Patil Janardhan Reddy" userId="47b837310e61575b" providerId="LiveId" clId="{A5B4C17E-ECF3-496D-B63A-774957C27159}" dt="2025-11-20T04:04:39.148" v="539" actId="20577"/>
          <ac:spMkLst>
            <pc:docMk/>
            <pc:sldMk cId="3238600573" sldId="305"/>
            <ac:spMk id="16" creationId="{42FCF446-58BC-4F4D-D38C-872401569C96}"/>
          </ac:spMkLst>
        </pc:spChg>
        <pc:spChg chg="add mod">
          <ac:chgData name="Patil Janardhan Reddy" userId="47b837310e61575b" providerId="LiveId" clId="{A5B4C17E-ECF3-496D-B63A-774957C27159}" dt="2025-11-20T04:06:25.894" v="615" actId="1076"/>
          <ac:spMkLst>
            <pc:docMk/>
            <pc:sldMk cId="3238600573" sldId="305"/>
            <ac:spMk id="31" creationId="{7E9C504C-DD56-ADB5-F2D1-BD14B380933D}"/>
          </ac:spMkLst>
        </pc:spChg>
        <pc:picChg chg="add mod">
          <ac:chgData name="Patil Janardhan Reddy" userId="47b837310e61575b" providerId="LiveId" clId="{A5B4C17E-ECF3-496D-B63A-774957C27159}" dt="2025-11-20T04:00:12.851" v="405" actId="1076"/>
          <ac:picMkLst>
            <pc:docMk/>
            <pc:sldMk cId="3238600573" sldId="305"/>
            <ac:picMk id="7" creationId="{AEBC51BA-2AE6-E516-0105-FADEFB40900D}"/>
          </ac:picMkLst>
        </pc:picChg>
        <pc:cxnChg chg="add mod">
          <ac:chgData name="Patil Janardhan Reddy" userId="47b837310e61575b" providerId="LiveId" clId="{A5B4C17E-ECF3-496D-B63A-774957C27159}" dt="2025-11-20T04:02:43.051" v="495" actId="1076"/>
          <ac:cxnSpMkLst>
            <pc:docMk/>
            <pc:sldMk cId="3238600573" sldId="305"/>
            <ac:cxnSpMk id="11" creationId="{DE53C144-554E-C427-8473-65F132765FEF}"/>
          </ac:cxnSpMkLst>
        </pc:cxnChg>
        <pc:cxnChg chg="add mod">
          <ac:chgData name="Patil Janardhan Reddy" userId="47b837310e61575b" providerId="LiveId" clId="{A5B4C17E-ECF3-496D-B63A-774957C27159}" dt="2025-11-20T04:04:00.757" v="520" actId="14100"/>
          <ac:cxnSpMkLst>
            <pc:docMk/>
            <pc:sldMk cId="3238600573" sldId="305"/>
            <ac:cxnSpMk id="18" creationId="{F60ED858-823B-E453-44FC-96E792CEA756}"/>
          </ac:cxnSpMkLst>
        </pc:cxnChg>
        <pc:cxnChg chg="add mod">
          <ac:chgData name="Patil Janardhan Reddy" userId="47b837310e61575b" providerId="LiveId" clId="{A5B4C17E-ECF3-496D-B63A-774957C27159}" dt="2025-11-20T04:04:28.857" v="524" actId="1582"/>
          <ac:cxnSpMkLst>
            <pc:docMk/>
            <pc:sldMk cId="3238600573" sldId="305"/>
            <ac:cxnSpMk id="21" creationId="{E2FC3A55-01A9-08A4-2CDF-D28ABCA6D1E0}"/>
          </ac:cxnSpMkLst>
        </pc:cxnChg>
        <pc:cxnChg chg="add mod">
          <ac:chgData name="Patil Janardhan Reddy" userId="47b837310e61575b" providerId="LiveId" clId="{A5B4C17E-ECF3-496D-B63A-774957C27159}" dt="2025-11-20T04:05:39.487" v="559" actId="1582"/>
          <ac:cxnSpMkLst>
            <pc:docMk/>
            <pc:sldMk cId="3238600573" sldId="305"/>
            <ac:cxnSpMk id="24" creationId="{F4598BF8-26AC-E9C5-8975-1EE3877CEE4F}"/>
          </ac:cxnSpMkLst>
        </pc:cxnChg>
        <pc:cxnChg chg="add mod">
          <ac:chgData name="Patil Janardhan Reddy" userId="47b837310e61575b" providerId="LiveId" clId="{A5B4C17E-ECF3-496D-B63A-774957C27159}" dt="2025-11-20T04:06:35.508" v="617" actId="1076"/>
          <ac:cxnSpMkLst>
            <pc:docMk/>
            <pc:sldMk cId="3238600573" sldId="305"/>
            <ac:cxnSpMk id="29" creationId="{BAF4ED8A-573D-2B89-59D5-2DA293230652}"/>
          </ac:cxnSpMkLst>
        </pc:cxnChg>
      </pc:sldChg>
      <pc:sldChg chg="modSp mod">
        <pc:chgData name="Patil Janardhan Reddy" userId="47b837310e61575b" providerId="LiveId" clId="{A5B4C17E-ECF3-496D-B63A-774957C27159}" dt="2025-11-20T04:11:27.454" v="735" actId="14100"/>
        <pc:sldMkLst>
          <pc:docMk/>
          <pc:sldMk cId="567826158" sldId="307"/>
        </pc:sldMkLst>
        <pc:spChg chg="mod">
          <ac:chgData name="Patil Janardhan Reddy" userId="47b837310e61575b" providerId="LiveId" clId="{A5B4C17E-ECF3-496D-B63A-774957C27159}" dt="2025-11-20T04:11:27.454" v="735" actId="14100"/>
          <ac:spMkLst>
            <pc:docMk/>
            <pc:sldMk cId="567826158" sldId="307"/>
            <ac:spMk id="6" creationId="{8EB3901A-2C1A-A66B-C9AE-81E8FAFAB4FF}"/>
          </ac:spMkLst>
        </pc:spChg>
      </pc:sldChg>
      <pc:sldChg chg="modSp mod">
        <pc:chgData name="Patil Janardhan Reddy" userId="47b837310e61575b" providerId="LiveId" clId="{A5B4C17E-ECF3-496D-B63A-774957C27159}" dt="2025-11-19T16:16:11.427" v="60" actId="20577"/>
        <pc:sldMkLst>
          <pc:docMk/>
          <pc:sldMk cId="1153469579" sldId="534"/>
        </pc:sldMkLst>
        <pc:spChg chg="mod">
          <ac:chgData name="Patil Janardhan Reddy" userId="47b837310e61575b" providerId="LiveId" clId="{A5B4C17E-ECF3-496D-B63A-774957C27159}" dt="2025-11-19T16:16:11.427" v="60" actId="20577"/>
          <ac:spMkLst>
            <pc:docMk/>
            <pc:sldMk cId="1153469579" sldId="534"/>
            <ac:spMk id="5" creationId="{922A8DEE-A876-67DE-182E-AC5F1654DBDD}"/>
          </ac:spMkLst>
        </pc:spChg>
      </pc:sldChg>
      <pc:sldChg chg="mod modShow">
        <pc:chgData name="Patil Janardhan Reddy" userId="47b837310e61575b" providerId="LiveId" clId="{A5B4C17E-ECF3-496D-B63A-774957C27159}" dt="2025-11-20T04:18:58.532" v="736" actId="729"/>
        <pc:sldMkLst>
          <pc:docMk/>
          <pc:sldMk cId="4251904083" sldId="537"/>
        </pc:sldMkLst>
      </pc:sldChg>
      <pc:sldChg chg="mod modShow">
        <pc:chgData name="Patil Janardhan Reddy" userId="47b837310e61575b" providerId="LiveId" clId="{A5B4C17E-ECF3-496D-B63A-774957C27159}" dt="2025-11-20T04:19:02.724" v="737" actId="729"/>
        <pc:sldMkLst>
          <pc:docMk/>
          <pc:sldMk cId="728346304" sldId="53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755F02E-3C08-AE1E-8586-E8E7CD0990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E25FAD-57C3-48A0-8DDC-E6630F16213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014F2F-8EAD-49A7-A8EF-9A8E9DCC375B}" type="datetimeFigureOut">
              <a:rPr lang="en-IN" smtClean="0"/>
              <a:t>20-11-2025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65DB5B-4D1B-4F17-4428-BC3F4594214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874CE-76D5-C303-BA82-2A7E796E0B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54583-99CA-4BB1-8621-21CE87B92B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72335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jpg>
</file>

<file path=ppt/media/image2.png>
</file>

<file path=ppt/media/image3.png>
</file>

<file path=ppt/media/image4.jpg>
</file>

<file path=ppt/media/image5.png>
</file>

<file path=ppt/media/image7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4F5DA2E6-7F22-4241-BC20-FFB750256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6:notes">
            <a:extLst>
              <a:ext uri="{FF2B5EF4-FFF2-40B4-BE49-F238E27FC236}">
                <a16:creationId xmlns:a16="http://schemas.microsoft.com/office/drawing/2014/main" id="{D982CAA8-A962-C840-8D2B-A34EF39199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9" name="Google Shape;109;p76:notes">
            <a:extLst>
              <a:ext uri="{FF2B5EF4-FFF2-40B4-BE49-F238E27FC236}">
                <a16:creationId xmlns:a16="http://schemas.microsoft.com/office/drawing/2014/main" id="{9C1CB7E4-6815-AC32-2B8D-06EDAD164C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66954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>
          <a:extLst>
            <a:ext uri="{FF2B5EF4-FFF2-40B4-BE49-F238E27FC236}">
              <a16:creationId xmlns:a16="http://schemas.microsoft.com/office/drawing/2014/main" id="{9E058B08-58E6-9F0F-DF87-5DED49A0D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6:notes">
            <a:extLst>
              <a:ext uri="{FF2B5EF4-FFF2-40B4-BE49-F238E27FC236}">
                <a16:creationId xmlns:a16="http://schemas.microsoft.com/office/drawing/2014/main" id="{53096C82-8867-D00C-A568-BCD7CB58DA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9" name="Google Shape;109;p76:notes">
            <a:extLst>
              <a:ext uri="{FF2B5EF4-FFF2-40B4-BE49-F238E27FC236}">
                <a16:creationId xmlns:a16="http://schemas.microsoft.com/office/drawing/2014/main" id="{BAA3ED4A-F4DD-BC77-8BF5-0B54F9756B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40679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  <p:extLst>
      <p:ext uri="{BB962C8B-B14F-4D97-AF65-F5344CB8AC3E}">
        <p14:creationId xmlns:p14="http://schemas.microsoft.com/office/powerpoint/2010/main" val="139218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  <p:extLst>
      <p:ext uri="{BB962C8B-B14F-4D97-AF65-F5344CB8AC3E}">
        <p14:creationId xmlns:p14="http://schemas.microsoft.com/office/powerpoint/2010/main" val="3961597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fee63df26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41" name="Google Shape;741;g2fee63df2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8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_Title Slide">
  <p:cSld name="29_Title Slid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l Content">
  <p:cSld name="General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2f68141a545_0_445"/>
          <p:cNvSpPr/>
          <p:nvPr/>
        </p:nvSpPr>
        <p:spPr>
          <a:xfrm>
            <a:off x="0" y="2689"/>
            <a:ext cx="688500" cy="6858000"/>
          </a:xfrm>
          <a:prstGeom prst="rect">
            <a:avLst/>
          </a:prstGeom>
          <a:solidFill>
            <a:srgbClr val="059AB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g2f68141a545_0_445"/>
          <p:cNvSpPr txBox="1">
            <a:spLocks noGrp="1"/>
          </p:cNvSpPr>
          <p:nvPr>
            <p:ph type="title"/>
          </p:nvPr>
        </p:nvSpPr>
        <p:spPr>
          <a:xfrm>
            <a:off x="850492" y="245369"/>
            <a:ext cx="75726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7692"/>
              </a:buClr>
              <a:buSzPts val="2400"/>
              <a:buFont typeface="Poppins SemiBold"/>
              <a:buNone/>
              <a:defRPr sz="2400" b="0" i="0" u="none" strike="noStrike" cap="none">
                <a:solidFill>
                  <a:srgbClr val="03769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9" name="Google Shape;29;g2f68141a545_0_4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850490" y="902171"/>
            <a:ext cx="790813" cy="48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g2f68141a545_0_4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0470" y="5707756"/>
            <a:ext cx="805981" cy="9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Slide">
  <p:cSld name="25_Title Slid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7884b107a2_2_16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g27884b107a2_2_16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L="914400" marR="0" lvl="1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g27884b107a2_2_16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haroni"/>
                <a:ea typeface="Aharoni"/>
                <a:cs typeface="Aharoni"/>
                <a:sym typeface="Aharon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7884b107a2_0_178"/>
          <p:cNvSpPr>
            <a:spLocks noGrp="1"/>
          </p:cNvSpPr>
          <p:nvPr>
            <p:ph type="pic" idx="2"/>
          </p:nvPr>
        </p:nvSpPr>
        <p:spPr>
          <a:xfrm>
            <a:off x="1055687" y="1268413"/>
            <a:ext cx="4319700" cy="50403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Title Slide">
  <p:cSld name="32_Title Slid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5"/>
          <p:cNvSpPr/>
          <p:nvPr/>
        </p:nvSpPr>
        <p:spPr>
          <a:xfrm>
            <a:off x="6096000" y="3753134"/>
            <a:ext cx="6096000" cy="2555591"/>
          </a:xfrm>
          <a:prstGeom prst="rect">
            <a:avLst/>
          </a:prstGeom>
          <a:gradFill>
            <a:gsLst>
              <a:gs pos="0">
                <a:schemeClr val="accent2"/>
              </a:gs>
              <a:gs pos="96000">
                <a:srgbClr val="EA641A"/>
              </a:gs>
              <a:gs pos="100000">
                <a:srgbClr val="EA641A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40" name="Google Shape;40;p85"/>
          <p:cNvSpPr>
            <a:spLocks noGrp="1"/>
          </p:cNvSpPr>
          <p:nvPr>
            <p:ph type="pic" idx="2"/>
          </p:nvPr>
        </p:nvSpPr>
        <p:spPr>
          <a:xfrm>
            <a:off x="6816725" y="1268413"/>
            <a:ext cx="2381023" cy="2976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41" name="Google Shape;41;p85"/>
          <p:cNvSpPr>
            <a:spLocks noGrp="1"/>
          </p:cNvSpPr>
          <p:nvPr>
            <p:ph type="pic" idx="3"/>
          </p:nvPr>
        </p:nvSpPr>
        <p:spPr>
          <a:xfrm>
            <a:off x="9476015" y="1268413"/>
            <a:ext cx="2381023" cy="2976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27884b107a2_0_1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Char char="●"/>
              <a:defRPr sz="60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g27884b107a2_0_1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g27884b107a2_0_1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g27884b107a2_0_1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g27884b107a2_0_1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haroni"/>
                <a:ea typeface="Aharoni"/>
                <a:cs typeface="Aharoni"/>
                <a:sym typeface="Aharon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1"/>
          <p:cNvSpPr>
            <a:spLocks noGrp="1"/>
          </p:cNvSpPr>
          <p:nvPr>
            <p:ph type="pic" idx="2"/>
          </p:nvPr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4;p38">
            <a:extLst>
              <a:ext uri="{FF2B5EF4-FFF2-40B4-BE49-F238E27FC236}">
                <a16:creationId xmlns:a16="http://schemas.microsoft.com/office/drawing/2014/main" id="{F1297DBC-90BB-B4E6-5D35-1E9745CE120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448799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3733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0C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4"/>
          <p:cNvSpPr txBox="1"/>
          <p:nvPr/>
        </p:nvSpPr>
        <p:spPr>
          <a:xfrm>
            <a:off x="434411" y="6230138"/>
            <a:ext cx="478980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Dept EECE, GST Bengaluru</a:t>
            </a:r>
            <a:endParaRPr sz="1800" b="0" i="0" u="none" strike="noStrike" cap="none">
              <a:solidFill>
                <a:srgbClr val="7F7F7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" name="Google Shape;11;p64"/>
          <p:cNvPicPr preferRelativeResize="0"/>
          <p:nvPr userDrawn="1"/>
        </p:nvPicPr>
        <p:blipFill rotWithShape="1">
          <a:blip r:embed="rId11">
            <a:alphaModFix/>
          </a:blip>
          <a:srcRect/>
          <a:stretch/>
        </p:blipFill>
        <p:spPr>
          <a:xfrm>
            <a:off x="10545066" y="6107763"/>
            <a:ext cx="1432859" cy="61408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75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799">
          <p15:clr>
            <a:srgbClr val="A4A3A4"/>
          </p15:clr>
        </p15:guide>
        <p15:guide id="4" orient="horz" pos="346">
          <p15:clr>
            <a:srgbClr val="A4A3A4"/>
          </p15:clr>
        </p15:guide>
        <p15:guide id="5" orient="horz" pos="1253">
          <p15:clr>
            <a:srgbClr val="A4A3A4"/>
          </p15:clr>
        </p15:guide>
        <p15:guide id="6" orient="horz" pos="1706">
          <p15:clr>
            <a:srgbClr val="A4A3A4"/>
          </p15:clr>
        </p15:guide>
        <p15:guide id="7" orient="horz" pos="2614">
          <p15:clr>
            <a:srgbClr val="A4A3A4"/>
          </p15:clr>
        </p15:guide>
        <p15:guide id="8" orient="horz" pos="3067">
          <p15:clr>
            <a:srgbClr val="A4A3A4"/>
          </p15:clr>
        </p15:guide>
        <p15:guide id="9" orient="horz" pos="3521">
          <p15:clr>
            <a:srgbClr val="A4A3A4"/>
          </p15:clr>
        </p15:guide>
        <p15:guide id="10" orient="horz" pos="3974">
          <p15:clr>
            <a:srgbClr val="A4A3A4"/>
          </p15:clr>
        </p15:guide>
        <p15:guide id="11" pos="4294">
          <p15:clr>
            <a:srgbClr val="A4A3A4"/>
          </p15:clr>
        </p15:guide>
        <p15:guide id="12" pos="4747">
          <p15:clr>
            <a:srgbClr val="A4A3A4"/>
          </p15:clr>
        </p15:guide>
        <p15:guide id="13" pos="211">
          <p15:clr>
            <a:srgbClr val="A4A3A4"/>
          </p15:clr>
        </p15:guide>
        <p15:guide id="14" pos="665">
          <p15:clr>
            <a:srgbClr val="A4A3A4"/>
          </p15:clr>
        </p15:guide>
        <p15:guide id="15" pos="1118">
          <p15:clr>
            <a:srgbClr val="A4A3A4"/>
          </p15:clr>
        </p15:guide>
        <p15:guide id="16" pos="1572">
          <p15:clr>
            <a:srgbClr val="A4A3A4"/>
          </p15:clr>
        </p15:guide>
        <p15:guide id="17" pos="2026">
          <p15:clr>
            <a:srgbClr val="A4A3A4"/>
          </p15:clr>
        </p15:guide>
        <p15:guide id="18" pos="2479">
          <p15:clr>
            <a:srgbClr val="A4A3A4"/>
          </p15:clr>
        </p15:guide>
        <p15:guide id="19" pos="2933">
          <p15:clr>
            <a:srgbClr val="A4A3A4"/>
          </p15:clr>
        </p15:guide>
        <p15:guide id="20" pos="3386">
          <p15:clr>
            <a:srgbClr val="A4A3A4"/>
          </p15:clr>
        </p15:guide>
        <p15:guide id="21" pos="5201">
          <p15:clr>
            <a:srgbClr val="A4A3A4"/>
          </p15:clr>
        </p15:guide>
        <p15:guide id="22" pos="5654">
          <p15:clr>
            <a:srgbClr val="A4A3A4"/>
          </p15:clr>
        </p15:guide>
        <p15:guide id="23" pos="6108">
          <p15:clr>
            <a:srgbClr val="A4A3A4"/>
          </p15:clr>
        </p15:guide>
        <p15:guide id="24" pos="6562">
          <p15:clr>
            <a:srgbClr val="A4A3A4"/>
          </p15:clr>
        </p15:guide>
        <p15:guide id="25" pos="7015">
          <p15:clr>
            <a:srgbClr val="A4A3A4"/>
          </p15:clr>
        </p15:guide>
        <p15:guide id="26" pos="7469">
          <p15:clr>
            <a:srgbClr val="A4A3A4"/>
          </p15:clr>
        </p15:guide>
        <p15:guide id="27" pos="347">
          <p15:clr>
            <a:srgbClr val="F26B43"/>
          </p15:clr>
        </p15:guide>
        <p15:guide id="28" pos="73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fficetimeline.com/gantt-chart/how-to-make/exce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hyperlink" Target="https://www.teamgantt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AE9A7-FBD8-C9FF-7958-4AF11252250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460163" y="6218238"/>
            <a:ext cx="731837" cy="523875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pic>
        <p:nvPicPr>
          <p:cNvPr id="5" name="Google Shape;87;p1">
            <a:extLst>
              <a:ext uri="{FF2B5EF4-FFF2-40B4-BE49-F238E27FC236}">
                <a16:creationId xmlns:a16="http://schemas.microsoft.com/office/drawing/2014/main" id="{AD01CF2C-8332-E700-171E-F6425D2B2D23}"/>
              </a:ext>
            </a:extLst>
          </p:cNvPr>
          <p:cNvPicPr preferRelativeResize="0"/>
          <p:nvPr/>
        </p:nvPicPr>
        <p:blipFill rotWithShape="1">
          <a:blip r:embed="rId2">
            <a:alphaModFix amt="20000"/>
          </a:blip>
          <a:srcRect l="1514" r="2310" b="19493"/>
          <a:stretch/>
        </p:blipFill>
        <p:spPr>
          <a:xfrm>
            <a:off x="-1235" y="17566"/>
            <a:ext cx="12193235" cy="685059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8;p1">
            <a:extLst>
              <a:ext uri="{FF2B5EF4-FFF2-40B4-BE49-F238E27FC236}">
                <a16:creationId xmlns:a16="http://schemas.microsoft.com/office/drawing/2014/main" id="{74F321D0-F3BA-5572-DBB4-C5E77739C8E5}"/>
              </a:ext>
            </a:extLst>
          </p:cNvPr>
          <p:cNvSpPr txBox="1"/>
          <p:nvPr/>
        </p:nvSpPr>
        <p:spPr>
          <a:xfrm>
            <a:off x="2904067" y="3157752"/>
            <a:ext cx="6383867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007069"/>
                </a:solidFill>
                <a:latin typeface="Open Sans"/>
                <a:ea typeface="Open Sans"/>
                <a:cs typeface="Open Sans"/>
                <a:sym typeface="Open Sans"/>
              </a:rPr>
              <a:t>GITAM (Deemed-to-be) University</a:t>
            </a:r>
            <a:endParaRPr lang="en-US" sz="2800" dirty="0"/>
          </a:p>
        </p:txBody>
      </p:sp>
      <p:sp>
        <p:nvSpPr>
          <p:cNvPr id="11" name="Google Shape;93;p1">
            <a:extLst>
              <a:ext uri="{FF2B5EF4-FFF2-40B4-BE49-F238E27FC236}">
                <a16:creationId xmlns:a16="http://schemas.microsoft.com/office/drawing/2014/main" id="{5F318AA7-C96A-3AAD-7C94-E53133C5AD6C}"/>
              </a:ext>
            </a:extLst>
          </p:cNvPr>
          <p:cNvSpPr/>
          <p:nvPr/>
        </p:nvSpPr>
        <p:spPr>
          <a:xfrm>
            <a:off x="3060700" y="6148918"/>
            <a:ext cx="6096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7F7F7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www.gitam.edu</a:t>
            </a:r>
            <a:endParaRPr sz="1200" b="0" i="0" u="none" strike="noStrike" cap="none" dirty="0">
              <a:solidFill>
                <a:srgbClr val="7F7F7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2" name="Google Shape;94;p1">
            <a:extLst>
              <a:ext uri="{FF2B5EF4-FFF2-40B4-BE49-F238E27FC236}">
                <a16:creationId xmlns:a16="http://schemas.microsoft.com/office/drawing/2014/main" id="{27E17DC4-EBA4-36D1-CC55-FFAF1FD93FF1}"/>
              </a:ext>
            </a:extLst>
          </p:cNvPr>
          <p:cNvGrpSpPr/>
          <p:nvPr/>
        </p:nvGrpSpPr>
        <p:grpSpPr>
          <a:xfrm rot="2700000">
            <a:off x="5984712" y="5183993"/>
            <a:ext cx="231043" cy="225933"/>
            <a:chOff x="11087593" y="13905"/>
            <a:chExt cx="1085533" cy="1061509"/>
          </a:xfrm>
        </p:grpSpPr>
        <p:sp>
          <p:nvSpPr>
            <p:cNvPr id="13" name="Google Shape;95;p1">
              <a:extLst>
                <a:ext uri="{FF2B5EF4-FFF2-40B4-BE49-F238E27FC236}">
                  <a16:creationId xmlns:a16="http://schemas.microsoft.com/office/drawing/2014/main" id="{AE7092A2-B102-1273-6C25-E1736799EF72}"/>
                </a:ext>
              </a:extLst>
            </p:cNvPr>
            <p:cNvSpPr/>
            <p:nvPr/>
          </p:nvSpPr>
          <p:spPr>
            <a:xfrm>
              <a:off x="11087593" y="548342"/>
              <a:ext cx="537028" cy="527072"/>
            </a:xfrm>
            <a:prstGeom prst="rect">
              <a:avLst/>
            </a:prstGeom>
            <a:solidFill>
              <a:srgbClr val="DF2A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endParaRPr sz="1351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96;p1">
              <a:extLst>
                <a:ext uri="{FF2B5EF4-FFF2-40B4-BE49-F238E27FC236}">
                  <a16:creationId xmlns:a16="http://schemas.microsoft.com/office/drawing/2014/main" id="{CD50D2DC-2455-5951-3C5D-BB02F217709E}"/>
                </a:ext>
              </a:extLst>
            </p:cNvPr>
            <p:cNvSpPr/>
            <p:nvPr/>
          </p:nvSpPr>
          <p:spPr>
            <a:xfrm>
              <a:off x="11636098" y="13905"/>
              <a:ext cx="537028" cy="527079"/>
            </a:xfrm>
            <a:prstGeom prst="rect">
              <a:avLst/>
            </a:prstGeom>
            <a:solidFill>
              <a:srgbClr val="3A3A7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/>
                <a:buNone/>
              </a:pPr>
              <a:endParaRPr sz="1351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" name="Google Shape;104;p1">
            <a:extLst>
              <a:ext uri="{FF2B5EF4-FFF2-40B4-BE49-F238E27FC236}">
                <a16:creationId xmlns:a16="http://schemas.microsoft.com/office/drawing/2014/main" id="{C323D64D-BE3D-E115-33E9-192C329B4C2B}"/>
              </a:ext>
            </a:extLst>
          </p:cNvPr>
          <p:cNvSpPr/>
          <p:nvPr/>
        </p:nvSpPr>
        <p:spPr>
          <a:xfrm>
            <a:off x="2904067" y="3856219"/>
            <a:ext cx="60960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Department of Electrical Electronics and Communication Engineering</a:t>
            </a:r>
            <a:endParaRPr sz="1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05;p1">
            <a:extLst>
              <a:ext uri="{FF2B5EF4-FFF2-40B4-BE49-F238E27FC236}">
                <a16:creationId xmlns:a16="http://schemas.microsoft.com/office/drawing/2014/main" id="{C9CF77E4-28A7-270F-8F1A-AFD4E8DCECCF}"/>
              </a:ext>
            </a:extLst>
          </p:cNvPr>
          <p:cNvSpPr/>
          <p:nvPr/>
        </p:nvSpPr>
        <p:spPr>
          <a:xfrm>
            <a:off x="9156700" y="5791918"/>
            <a:ext cx="292694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11;p1">
            <a:extLst>
              <a:ext uri="{FF2B5EF4-FFF2-40B4-BE49-F238E27FC236}">
                <a16:creationId xmlns:a16="http://schemas.microsoft.com/office/drawing/2014/main" id="{037B6323-B919-404C-9A53-E2D1EEBBC29E}"/>
              </a:ext>
            </a:extLst>
          </p:cNvPr>
          <p:cNvSpPr/>
          <p:nvPr/>
        </p:nvSpPr>
        <p:spPr>
          <a:xfrm>
            <a:off x="133754" y="4504626"/>
            <a:ext cx="2926946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Project Team: 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Montserrat Medium"/>
                <a:sym typeface="Montserrat Medium"/>
              </a:rPr>
              <a:t>Shravani C L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Montserrat Medium"/>
                <a:sym typeface="Montserrat Medium"/>
              </a:rPr>
              <a:t>Ch Pavan Kumar</a:t>
            </a:r>
            <a:endParaRPr lang="en-US" b="1" dirty="0">
              <a:solidFill>
                <a:schemeClr val="dk1"/>
              </a:solidFill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Montserrat Medium"/>
                <a:sym typeface="Montserrat Medium"/>
              </a:rPr>
              <a:t>P Janardhan Reddy</a:t>
            </a: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sz="1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111;p1">
            <a:extLst>
              <a:ext uri="{FF2B5EF4-FFF2-40B4-BE49-F238E27FC236}">
                <a16:creationId xmlns:a16="http://schemas.microsoft.com/office/drawing/2014/main" id="{663FF154-6303-06EF-099B-905F19C206B2}"/>
              </a:ext>
            </a:extLst>
          </p:cNvPr>
          <p:cNvSpPr/>
          <p:nvPr/>
        </p:nvSpPr>
        <p:spPr>
          <a:xfrm>
            <a:off x="9322056" y="5040405"/>
            <a:ext cx="2926946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Project Mentor: 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Montserrat Medium"/>
                <a:sym typeface="Montserrat Medium"/>
              </a:rPr>
              <a:t>Dr. Seetha Chaithanya</a:t>
            </a: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/>
                <a:ea typeface="Arial"/>
                <a:cs typeface="Arial"/>
                <a:sym typeface="Montserrat Medium"/>
              </a:rPr>
              <a:t>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Project In-charge: </a:t>
            </a:r>
            <a:r>
              <a:rPr lang="en-US" b="1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Kshitij Shakya</a:t>
            </a:r>
            <a:endParaRPr lang="en-US" b="1" dirty="0">
              <a:solidFill>
                <a:schemeClr val="dk1"/>
              </a:solidFill>
              <a:ea typeface="Montserrat Medium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sz="1400" b="1" i="0" u="none" strike="noStrike" cap="none" dirty="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1" name="Google Shape;67;p1">
            <a:extLst>
              <a:ext uri="{FF2B5EF4-FFF2-40B4-BE49-F238E27FC236}">
                <a16:creationId xmlns:a16="http://schemas.microsoft.com/office/drawing/2014/main" id="{14559E83-6276-698C-A2DC-9D1D6C0E44C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01352" y="1778687"/>
            <a:ext cx="2674631" cy="124567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88;p1">
            <a:extLst>
              <a:ext uri="{FF2B5EF4-FFF2-40B4-BE49-F238E27FC236}">
                <a16:creationId xmlns:a16="http://schemas.microsoft.com/office/drawing/2014/main" id="{8CF9D16E-FF17-2A50-8767-3A06BCEC2AD9}"/>
              </a:ext>
            </a:extLst>
          </p:cNvPr>
          <p:cNvSpPr txBox="1"/>
          <p:nvPr/>
        </p:nvSpPr>
        <p:spPr>
          <a:xfrm>
            <a:off x="3404151" y="166586"/>
            <a:ext cx="522918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007069"/>
                </a:solidFill>
                <a:latin typeface="Open Sans"/>
                <a:ea typeface="Open Sans"/>
                <a:cs typeface="Open Sans"/>
                <a:sym typeface="Open Sans"/>
              </a:rPr>
              <a:t>Vehicle Control Unit (VCU)</a:t>
            </a:r>
            <a:endParaRPr lang="en-US" sz="2800" dirty="0"/>
          </a:p>
        </p:txBody>
      </p:sp>
      <p:sp>
        <p:nvSpPr>
          <p:cNvPr id="23" name="Google Shape;88;p1">
            <a:extLst>
              <a:ext uri="{FF2B5EF4-FFF2-40B4-BE49-F238E27FC236}">
                <a16:creationId xmlns:a16="http://schemas.microsoft.com/office/drawing/2014/main" id="{D8F66EB9-9CBE-8ACD-E616-93A5AE55CF5C}"/>
              </a:ext>
            </a:extLst>
          </p:cNvPr>
          <p:cNvSpPr txBox="1"/>
          <p:nvPr/>
        </p:nvSpPr>
        <p:spPr>
          <a:xfrm>
            <a:off x="9812887" y="141274"/>
            <a:ext cx="224536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rgbClr val="007069"/>
                </a:solidFill>
                <a:latin typeface="Open Sans"/>
                <a:ea typeface="Open Sans"/>
                <a:cs typeface="Open Sans"/>
                <a:sym typeface="Open Sans"/>
              </a:rPr>
              <a:t>Final Review</a:t>
            </a:r>
            <a:endParaRPr lang="en-US" sz="2000" i="1" dirty="0"/>
          </a:p>
        </p:txBody>
      </p:sp>
      <p:sp>
        <p:nvSpPr>
          <p:cNvPr id="25" name="Google Shape;120;p76">
            <a:extLst>
              <a:ext uri="{FF2B5EF4-FFF2-40B4-BE49-F238E27FC236}">
                <a16:creationId xmlns:a16="http://schemas.microsoft.com/office/drawing/2014/main" id="{38A183C7-510B-0906-FECD-64BA2B628A0E}"/>
              </a:ext>
            </a:extLst>
          </p:cNvPr>
          <p:cNvSpPr/>
          <p:nvPr/>
        </p:nvSpPr>
        <p:spPr>
          <a:xfrm>
            <a:off x="133753" y="2965411"/>
            <a:ext cx="2432050" cy="818907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25400" cap="flat" cmpd="sng">
            <a:solidFill>
              <a:schemeClr val="accent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AY 2025-26 </a:t>
            </a:r>
            <a:endParaRPr sz="9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20;p76">
            <a:extLst>
              <a:ext uri="{FF2B5EF4-FFF2-40B4-BE49-F238E27FC236}">
                <a16:creationId xmlns:a16="http://schemas.microsoft.com/office/drawing/2014/main" id="{B3C9655A-2680-CBD4-341A-460C55A63157}"/>
              </a:ext>
            </a:extLst>
          </p:cNvPr>
          <p:cNvSpPr/>
          <p:nvPr/>
        </p:nvSpPr>
        <p:spPr>
          <a:xfrm>
            <a:off x="9287933" y="2965412"/>
            <a:ext cx="2770314" cy="818907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</a:schemeClr>
          </a:solidFill>
          <a:ln w="25400" cap="flat" cmpd="sng">
            <a:solidFill>
              <a:schemeClr val="accent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>
              <a:buSzPts val="3600"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Capstone Project – </a:t>
            </a:r>
            <a:r>
              <a:rPr lang="en-US" sz="1800" b="1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Introduction (PROJ2999)</a:t>
            </a:r>
            <a:endParaRPr lang="en-US" sz="1800" b="1" i="0" u="none" strike="noStrike" cap="none" dirty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9013302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F5E6E3-5525-24E1-FEAE-665581DEA9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95BA1D-6700-AEDE-86C2-4CA669CDD8F8}"/>
              </a:ext>
            </a:extLst>
          </p:cNvPr>
          <p:cNvSpPr txBox="1"/>
          <p:nvPr/>
        </p:nvSpPr>
        <p:spPr>
          <a:xfrm>
            <a:off x="626533" y="534055"/>
            <a:ext cx="32258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latin typeface="Verdana" panose="020B0604030504040204" pitchFamily="34" charset="0"/>
                <a:ea typeface="Verdana" panose="020B0604030504040204" pitchFamily="34" charset="0"/>
              </a:rPr>
              <a:t>Battery Parameters: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9CF714-4C77-6D68-10CC-9BEBCF4810DD}"/>
              </a:ext>
            </a:extLst>
          </p:cNvPr>
          <p:cNvSpPr txBox="1"/>
          <p:nvPr/>
        </p:nvSpPr>
        <p:spPr>
          <a:xfrm>
            <a:off x="853438" y="991769"/>
            <a:ext cx="503936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Monitor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SoC,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SoH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Charging current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Battery Temperature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Faults or warnings</a:t>
            </a:r>
          </a:p>
          <a:p>
            <a:pPr marL="800100" lvl="1" indent="-342900">
              <a:buFont typeface="+mj-lt"/>
              <a:buAutoNum type="arabicPeriod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Monitor SoC, </a:t>
            </a:r>
            <a:r>
              <a:rPr lang="en-IN" dirty="0" err="1">
                <a:latin typeface="Verdana" panose="020B0604030504040204" pitchFamily="34" charset="0"/>
                <a:ea typeface="Verdana" panose="020B0604030504040204" pitchFamily="34" charset="0"/>
              </a:rPr>
              <a:t>SoH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Check for PLC, PP, CP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Stop charging when: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Target SoC reached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User unplugs connector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Faults or Warnings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A57C3-CDB3-107A-A628-484FEF6D882A}"/>
              </a:ext>
            </a:extLst>
          </p:cNvPr>
          <p:cNvSpPr txBox="1"/>
          <p:nvPr/>
        </p:nvSpPr>
        <p:spPr>
          <a:xfrm>
            <a:off x="853438" y="4063256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latin typeface="Verdana" panose="020B0604030504040204" pitchFamily="34" charset="0"/>
                <a:ea typeface="Verdana" panose="020B0604030504040204" pitchFamily="34" charset="0"/>
              </a:rPr>
              <a:t>Communications</a:t>
            </a:r>
            <a:r>
              <a:rPr lang="en-IN" sz="1600" dirty="0">
                <a:latin typeface="Verdana" panose="020B0604030504040204" pitchFamily="34" charset="0"/>
                <a:ea typeface="Verdana" panose="020B0604030504040204" pitchFamily="34" charset="0"/>
              </a:rPr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F9A83C-F035-42C8-A1B3-99785097C404}"/>
              </a:ext>
            </a:extLst>
          </p:cNvPr>
          <p:cNvSpPr txBox="1"/>
          <p:nvPr/>
        </p:nvSpPr>
        <p:spPr>
          <a:xfrm>
            <a:off x="883071" y="4589808"/>
            <a:ext cx="61891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CAN 2.0 / CAN FD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OBD-II for diagnostics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Ethernet for future OTA upgrades</a:t>
            </a:r>
          </a:p>
        </p:txBody>
      </p:sp>
    </p:spTree>
    <p:extLst>
      <p:ext uri="{BB962C8B-B14F-4D97-AF65-F5344CB8AC3E}">
        <p14:creationId xmlns:p14="http://schemas.microsoft.com/office/powerpoint/2010/main" val="1941875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012333-A005-FEA0-4811-C852E2C24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AD13B1-3AD5-5F48-5EA6-8283F4D732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3B14D212-DF1F-F61D-ECD3-9D20601BCEB3}"/>
              </a:ext>
            </a:extLst>
          </p:cNvPr>
          <p:cNvSpPr txBox="1"/>
          <p:nvPr/>
        </p:nvSpPr>
        <p:spPr>
          <a:xfrm>
            <a:off x="656814" y="237269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and Results – Iteration 1 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ECA415C5-05E9-EE8C-B516-CAA160872052}"/>
              </a:ext>
            </a:extLst>
          </p:cNvPr>
          <p:cNvSpPr txBox="1"/>
          <p:nvPr/>
        </p:nvSpPr>
        <p:spPr>
          <a:xfrm>
            <a:off x="432619" y="748060"/>
            <a:ext cx="11326761" cy="1343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 the first stage, our goal was to get familiar with the STM32F767ZI board and confirm that our development setup was working correctly.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Started with a simple </a:t>
            </a:r>
            <a:r>
              <a:rPr lang="en-US" b="1" dirty="0"/>
              <a:t>LED blink program</a:t>
            </a:r>
            <a:r>
              <a:rPr lang="en-US" dirty="0"/>
              <a:t> using the onboard LD2.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Configured the GPIO pin as output, set up the system clock, and wrote a basic firmware loop to toggle the LED with a delay.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helped us understand how STM32CubeIDE, HAL drivers, and debugging tools work.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199A8-2979-EFF7-5BFC-9B66F7FBF044}"/>
              </a:ext>
            </a:extLst>
          </p:cNvPr>
          <p:cNvSpPr txBox="1"/>
          <p:nvPr/>
        </p:nvSpPr>
        <p:spPr>
          <a:xfrm>
            <a:off x="555214" y="5369816"/>
            <a:ext cx="113368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/>
              <a:t>Result:</a:t>
            </a:r>
          </a:p>
          <a:p>
            <a:pPr algn="just"/>
            <a:r>
              <a:rPr lang="en-US" dirty="0"/>
              <a:t>The LED blinked exactly at the delay interval we programmed, which confirmed that the board, compiler, and flashing process were all functioning correctly.</a:t>
            </a:r>
          </a:p>
          <a:p>
            <a:pPr algn="just"/>
            <a:r>
              <a:rPr lang="en-US" dirty="0"/>
              <a:t>This successful test gave us confidence to move ahead with more complex tasks.</a:t>
            </a:r>
          </a:p>
          <a:p>
            <a:endParaRPr lang="en-IN" dirty="0"/>
          </a:p>
        </p:txBody>
      </p:sp>
      <p:pic>
        <p:nvPicPr>
          <p:cNvPr id="6" name="iteration_1">
            <a:hlinkClick r:id="" action="ppaction://media"/>
            <a:extLst>
              <a:ext uri="{FF2B5EF4-FFF2-40B4-BE49-F238E27FC236}">
                <a16:creationId xmlns:a16="http://schemas.microsoft.com/office/drawing/2014/main" id="{AF1AE0C4-B18E-7C9D-068D-26D21B537E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1808741" y="1062587"/>
            <a:ext cx="2858960" cy="51458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DD2C7F-41FD-ED47-EC76-F5DBCEB1F1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7350" y="2633662"/>
            <a:ext cx="5680075" cy="15906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C3FD3D-90D0-A6A9-D5E1-155EB48B03C5}"/>
              </a:ext>
            </a:extLst>
          </p:cNvPr>
          <p:cNvSpPr txBox="1"/>
          <p:nvPr/>
        </p:nvSpPr>
        <p:spPr>
          <a:xfrm>
            <a:off x="6087533" y="2336803"/>
            <a:ext cx="999068" cy="313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Code: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159886-3221-8449-6E78-68CE8E243C03}"/>
              </a:ext>
            </a:extLst>
          </p:cNvPr>
          <p:cNvSpPr txBox="1"/>
          <p:nvPr/>
        </p:nvSpPr>
        <p:spPr>
          <a:xfrm>
            <a:off x="1943102" y="5056541"/>
            <a:ext cx="25018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Video 1: LED blink program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81F7CE-E92D-80F9-2CDF-10506911E5E0}"/>
              </a:ext>
            </a:extLst>
          </p:cNvPr>
          <p:cNvSpPr txBox="1"/>
          <p:nvPr/>
        </p:nvSpPr>
        <p:spPr>
          <a:xfrm>
            <a:off x="7340644" y="4213419"/>
            <a:ext cx="30134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Fig 5: LED blink program code</a:t>
            </a:r>
          </a:p>
        </p:txBody>
      </p:sp>
    </p:spTree>
    <p:extLst>
      <p:ext uri="{BB962C8B-B14F-4D97-AF65-F5344CB8AC3E}">
        <p14:creationId xmlns:p14="http://schemas.microsoft.com/office/powerpoint/2010/main" val="1229190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439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84FB4E-AB25-B986-6544-C02960695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2EDE2B-D87B-D03F-3482-F7F114A4F0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C625E54E-A86D-9B94-B470-0435C69F95E5}"/>
              </a:ext>
            </a:extLst>
          </p:cNvPr>
          <p:cNvSpPr txBox="1"/>
          <p:nvPr/>
        </p:nvSpPr>
        <p:spPr>
          <a:xfrm>
            <a:off x="700547" y="109597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and Results – Iteration 2 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67B823CE-7BA9-D714-A424-29AA44BD6144}"/>
              </a:ext>
            </a:extLst>
          </p:cNvPr>
          <p:cNvSpPr txBox="1"/>
          <p:nvPr/>
        </p:nvSpPr>
        <p:spPr>
          <a:xfrm>
            <a:off x="432619" y="561120"/>
            <a:ext cx="11326761" cy="147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After validating the basic LED blink, we moved to the next step — </a:t>
            </a:r>
            <a:r>
              <a:rPr lang="en-US" b="1" dirty="0"/>
              <a:t>controlling the LED brightness using a potentiometer</a:t>
            </a:r>
            <a:r>
              <a:rPr lang="en-US" dirty="0"/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potentiometer was connected to one of the ADC pins on the STM32 board.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read the analog value and mapped it to control the LED brightness using PWM.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helped us understand analog signal reading, ADC configuration, and PWM generation on STM32.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CE3B7A-6866-1FCF-3EBD-FF9A61411448}"/>
              </a:ext>
            </a:extLst>
          </p:cNvPr>
          <p:cNvSpPr txBox="1"/>
          <p:nvPr/>
        </p:nvSpPr>
        <p:spPr>
          <a:xfrm>
            <a:off x="590480" y="5123598"/>
            <a:ext cx="107357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/>
              <a:t>Result:</a:t>
            </a:r>
          </a:p>
          <a:p>
            <a:pPr algn="just"/>
            <a:r>
              <a:rPr lang="en-US" dirty="0"/>
              <a:t>The LED brightness changed smoothly when we rotated the potentiometer.</a:t>
            </a:r>
          </a:p>
          <a:p>
            <a:pPr algn="just"/>
            <a:r>
              <a:rPr lang="en-US" dirty="0"/>
              <a:t>This confirmed that the ADC was reading values correctly and PWM signals were being generated as expected.</a:t>
            </a:r>
          </a:p>
          <a:p>
            <a:pPr algn="just"/>
            <a:r>
              <a:rPr lang="en-US" dirty="0"/>
              <a:t>This test helped us build confidence in reading sensor inputs and using them to control outputs — which is important for future VCU functions.</a:t>
            </a:r>
          </a:p>
        </p:txBody>
      </p:sp>
      <p:pic>
        <p:nvPicPr>
          <p:cNvPr id="6" name="iteration_2">
            <a:hlinkClick r:id="" action="ppaction://media"/>
            <a:extLst>
              <a:ext uri="{FF2B5EF4-FFF2-40B4-BE49-F238E27FC236}">
                <a16:creationId xmlns:a16="http://schemas.microsoft.com/office/drawing/2014/main" id="{44833B93-48AF-466E-3B91-0FA6E32477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0547" y="1931412"/>
            <a:ext cx="5135562" cy="28945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9F5076-9FA3-A58E-E5BA-74EA4F57493E}"/>
              </a:ext>
            </a:extLst>
          </p:cNvPr>
          <p:cNvSpPr txBox="1"/>
          <p:nvPr/>
        </p:nvSpPr>
        <p:spPr>
          <a:xfrm>
            <a:off x="1422400" y="4815821"/>
            <a:ext cx="391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Video 2: Controlling LED with Potentiometer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2F03A4-B39C-919C-500B-B870A9DDB7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8346" y="2172566"/>
            <a:ext cx="5668166" cy="24292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1819C4-9B8A-A397-D3D1-F3F616B81E5A}"/>
              </a:ext>
            </a:extLst>
          </p:cNvPr>
          <p:cNvSpPr txBox="1"/>
          <p:nvPr/>
        </p:nvSpPr>
        <p:spPr>
          <a:xfrm>
            <a:off x="6095999" y="1890091"/>
            <a:ext cx="999068" cy="313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Code: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32544D-F4BB-3E50-01A0-D0F905E0FC00}"/>
              </a:ext>
            </a:extLst>
          </p:cNvPr>
          <p:cNvSpPr txBox="1"/>
          <p:nvPr/>
        </p:nvSpPr>
        <p:spPr>
          <a:xfrm>
            <a:off x="6784031" y="4593313"/>
            <a:ext cx="470742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Fig 6: LED Potentiometer program code</a:t>
            </a:r>
          </a:p>
        </p:txBody>
      </p:sp>
    </p:spTree>
    <p:extLst>
      <p:ext uri="{BB962C8B-B14F-4D97-AF65-F5344CB8AC3E}">
        <p14:creationId xmlns:p14="http://schemas.microsoft.com/office/powerpoint/2010/main" val="276146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65F51-F37A-0F0B-AFF4-2134BDC03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0440EB-4A8A-D93C-606D-594A9C00C6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6E899E6C-558C-950D-AACE-666F4910120B}"/>
              </a:ext>
            </a:extLst>
          </p:cNvPr>
          <p:cNvSpPr txBox="1"/>
          <p:nvPr/>
        </p:nvSpPr>
        <p:spPr>
          <a:xfrm>
            <a:off x="855952" y="118963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and Results – Iteration </a:t>
            </a:r>
            <a:r>
              <a:rPr lang="en-US" sz="2400" b="1" dirty="0">
                <a:latin typeface="Montserrat"/>
                <a:ea typeface="Montserrat"/>
                <a:cs typeface="Montserrat"/>
                <a:sym typeface="Montserrat"/>
              </a:rPr>
              <a:t>3 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935777F9-D82A-2939-0C57-126FBC7D4C26}"/>
              </a:ext>
            </a:extLst>
          </p:cNvPr>
          <p:cNvSpPr txBox="1"/>
          <p:nvPr/>
        </p:nvSpPr>
        <p:spPr>
          <a:xfrm>
            <a:off x="432619" y="692264"/>
            <a:ext cx="11326761" cy="1136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Configured STM32 PWM pins for BLDC control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Connected PWM outputs to motor driver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Verified PWM signals on output pins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D7A67A-38F2-1C06-0856-302C638998C5}"/>
              </a:ext>
            </a:extLst>
          </p:cNvPr>
          <p:cNvSpPr txBox="1"/>
          <p:nvPr/>
        </p:nvSpPr>
        <p:spPr>
          <a:xfrm>
            <a:off x="432619" y="5181618"/>
            <a:ext cx="1136226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/>
              <a:t>Result:</a:t>
            </a:r>
          </a:p>
          <a:p>
            <a:pPr algn="just"/>
            <a:r>
              <a:rPr lang="en-US" dirty="0"/>
              <a:t>Signals were present but </a:t>
            </a:r>
            <a:r>
              <a:rPr lang="en-US" b="1" dirty="0"/>
              <a:t>BLDC did not rotate.</a:t>
            </a:r>
            <a:endParaRPr lang="en-US" dirty="0"/>
          </a:p>
          <a:p>
            <a:pPr algn="just"/>
            <a:r>
              <a:rPr lang="en-US" dirty="0"/>
              <a:t>Possible issues: driver enable pins, wiring, or startup duty cycle.</a:t>
            </a:r>
          </a:p>
          <a:p>
            <a:pPr algn="just"/>
            <a:r>
              <a:rPr lang="en-US" dirty="0"/>
              <a:t>Debugging phase is in progress</a:t>
            </a:r>
            <a:r>
              <a:rPr lang="en-IN" dirty="0"/>
              <a:t>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BC51BA-2AE6-E516-0105-FADEFB409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373795" y="1215955"/>
            <a:ext cx="3121447" cy="41571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89629F0-41B1-E6B2-16E7-6198044CFB0B}"/>
              </a:ext>
            </a:extLst>
          </p:cNvPr>
          <p:cNvSpPr txBox="1"/>
          <p:nvPr/>
        </p:nvSpPr>
        <p:spPr>
          <a:xfrm>
            <a:off x="1263765" y="4855246"/>
            <a:ext cx="31304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Fig 7: Prototype arrangement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908220-D0B4-AD0E-EA12-47880C161A23}"/>
              </a:ext>
            </a:extLst>
          </p:cNvPr>
          <p:cNvSpPr txBox="1"/>
          <p:nvPr/>
        </p:nvSpPr>
        <p:spPr>
          <a:xfrm>
            <a:off x="5297015" y="2408911"/>
            <a:ext cx="159796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latin typeface="Verdana" panose="020B0604030504040204" pitchFamily="34" charset="0"/>
                <a:ea typeface="Verdana" panose="020B0604030504040204" pitchFamily="34" charset="0"/>
              </a:rPr>
              <a:t>STM32 F767ZI MC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E53C144-554E-C427-8473-65F132765FEF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4117917" y="2547411"/>
            <a:ext cx="1179098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50E5A78-17C1-C31E-4CC7-440C0FC17E1B}"/>
              </a:ext>
            </a:extLst>
          </p:cNvPr>
          <p:cNvSpPr txBox="1"/>
          <p:nvPr/>
        </p:nvSpPr>
        <p:spPr>
          <a:xfrm>
            <a:off x="5297013" y="3309649"/>
            <a:ext cx="159796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latin typeface="Verdana" panose="020B0604030504040204" pitchFamily="34" charset="0"/>
                <a:ea typeface="Verdana" panose="020B0604030504040204" pitchFamily="34" charset="0"/>
              </a:rPr>
              <a:t>Battery Pack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CC8278-8571-5AA4-8811-4741C5E2547E}"/>
              </a:ext>
            </a:extLst>
          </p:cNvPr>
          <p:cNvSpPr txBox="1"/>
          <p:nvPr/>
        </p:nvSpPr>
        <p:spPr>
          <a:xfrm>
            <a:off x="5314767" y="4197886"/>
            <a:ext cx="131463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latin typeface="Verdana" panose="020B0604030504040204" pitchFamily="34" charset="0"/>
                <a:ea typeface="Verdana" panose="020B0604030504040204" pitchFamily="34" charset="0"/>
              </a:rPr>
              <a:t>BLDC Motor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FCF446-58BC-4F4D-D38C-872401569C96}"/>
              </a:ext>
            </a:extLst>
          </p:cNvPr>
          <p:cNvSpPr txBox="1"/>
          <p:nvPr/>
        </p:nvSpPr>
        <p:spPr>
          <a:xfrm>
            <a:off x="5297014" y="4537510"/>
            <a:ext cx="159796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latin typeface="Verdana" panose="020B0604030504040204" pitchFamily="34" charset="0"/>
                <a:ea typeface="Verdana" panose="020B0604030504040204" pitchFamily="34" charset="0"/>
              </a:rPr>
              <a:t>ESC Controller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0ED858-823B-E453-44FC-96E792CEA756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5013086" y="4336385"/>
            <a:ext cx="301681" cy="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E2FC3A55-01A9-08A4-2CDF-D28ABCA6D1E0}"/>
              </a:ext>
            </a:extLst>
          </p:cNvPr>
          <p:cNvCxnSpPr/>
          <p:nvPr/>
        </p:nvCxnSpPr>
        <p:spPr>
          <a:xfrm>
            <a:off x="3403600" y="4336385"/>
            <a:ext cx="1893414" cy="388015"/>
          </a:xfrm>
          <a:prstGeom prst="bentConnector3">
            <a:avLst>
              <a:gd name="adj1" fmla="val 4061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F4598BF8-26AC-E9C5-8975-1EE3877CEE4F}"/>
              </a:ext>
            </a:extLst>
          </p:cNvPr>
          <p:cNvCxnSpPr>
            <a:cxnSpLocks/>
          </p:cNvCxnSpPr>
          <p:nvPr/>
        </p:nvCxnSpPr>
        <p:spPr>
          <a:xfrm flipV="1">
            <a:off x="1888067" y="3448150"/>
            <a:ext cx="3408947" cy="682887"/>
          </a:xfrm>
          <a:prstGeom prst="bentConnector3">
            <a:avLst>
              <a:gd name="adj1" fmla="val 28889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AF4ED8A-573D-2B89-59D5-2DA293230652}"/>
              </a:ext>
            </a:extLst>
          </p:cNvPr>
          <p:cNvCxnSpPr>
            <a:cxnSpLocks/>
          </p:cNvCxnSpPr>
          <p:nvPr/>
        </p:nvCxnSpPr>
        <p:spPr>
          <a:xfrm flipV="1">
            <a:off x="1905822" y="3206974"/>
            <a:ext cx="3408945" cy="87546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E9C504C-DD56-ADB5-F2D1-BD14B380933D}"/>
              </a:ext>
            </a:extLst>
          </p:cNvPr>
          <p:cNvSpPr txBox="1"/>
          <p:nvPr/>
        </p:nvSpPr>
        <p:spPr>
          <a:xfrm>
            <a:off x="5297012" y="3068476"/>
            <a:ext cx="159796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latin typeface="Verdana" panose="020B0604030504040204" pitchFamily="34" charset="0"/>
                <a:ea typeface="Verdana" panose="020B0604030504040204" pitchFamily="34" charset="0"/>
              </a:rPr>
              <a:t>Potentiometer</a:t>
            </a:r>
          </a:p>
        </p:txBody>
      </p:sp>
    </p:spTree>
    <p:extLst>
      <p:ext uri="{BB962C8B-B14F-4D97-AF65-F5344CB8AC3E}">
        <p14:creationId xmlns:p14="http://schemas.microsoft.com/office/powerpoint/2010/main" val="3238600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EA98FA-4F35-C93F-73A2-485950D05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132046-4ACE-A1E3-4010-52881C9836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Google Shape;125;p3">
            <a:extLst>
              <a:ext uri="{FF2B5EF4-FFF2-40B4-BE49-F238E27FC236}">
                <a16:creationId xmlns:a16="http://schemas.microsoft.com/office/drawing/2014/main" id="{9BB43107-1A1B-029D-C73C-2126600571B2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Conclusion &amp; Future Work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25;p3">
            <a:extLst>
              <a:ext uri="{FF2B5EF4-FFF2-40B4-BE49-F238E27FC236}">
                <a16:creationId xmlns:a16="http://schemas.microsoft.com/office/drawing/2014/main" id="{8EB3901A-2C1A-A66B-C9AE-81E8FAFAB4FF}"/>
              </a:ext>
            </a:extLst>
          </p:cNvPr>
          <p:cNvSpPr txBox="1"/>
          <p:nvPr/>
        </p:nvSpPr>
        <p:spPr>
          <a:xfrm>
            <a:off x="452283" y="871532"/>
            <a:ext cx="11326761" cy="5216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Summary and Conclusion 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In this review phase, we successfully tested the STM32 board through basic LED control, ADC-based potentiometer input, and PWM generation for BLDC motor control.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We verified that the microcontroller, GPIO, ADC, and PWM modules are functioning correctly.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Although the BLDC motor did not rotate, the signals were generated as expected, which helped us identify where the interfacing issue lies.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Overall, this stage gave us a strong foundation in understanding the complete signal flow and the control requirements needed for motor and battery management in a VCU system.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Future Work</a:t>
            </a:r>
          </a:p>
          <a:p>
            <a:endParaRPr lang="en-IN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We plan to debug and complete the BLDC motor control by fixing driver interfacing and phase wiring issues.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Our next step is to control a higher-rating motor to move closer to real vehicle-level performance.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We will also start interfacing and monitoring the Battery Management System (BMS) parameters such as voltage, current, SOC, and temperature.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Once motor and BMS control are stable, we will integrate both into the VCU workflow using CAN communication.</a:t>
            </a:r>
          </a:p>
          <a:p>
            <a:pPr lvl="0" algn="just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826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2fee63df26b_0_0"/>
          <p:cNvSpPr txBox="1"/>
          <p:nvPr/>
        </p:nvSpPr>
        <p:spPr>
          <a:xfrm>
            <a:off x="1233714" y="2421443"/>
            <a:ext cx="9724500" cy="18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/>
              <a:buNone/>
            </a:pPr>
            <a:r>
              <a:rPr lang="en-US" sz="11500" b="1" i="0" u="none" strike="noStrike" cap="none" dirty="0">
                <a:solidFill>
                  <a:srgbClr val="007069"/>
                </a:solidFill>
                <a:latin typeface="Open Sans"/>
                <a:ea typeface="Open Sans"/>
                <a:cs typeface="Open Sans"/>
                <a:sym typeface="Open Sans"/>
              </a:rPr>
              <a:t>THANK </a:t>
            </a:r>
            <a:r>
              <a:rPr lang="en-US" sz="11500" b="1" i="0" u="none" strike="noStrike" cap="none" dirty="0">
                <a:solidFill>
                  <a:srgbClr val="A5A5A5"/>
                </a:solidFill>
                <a:latin typeface="Open Sans"/>
                <a:ea typeface="Open Sans"/>
                <a:cs typeface="Open Sans"/>
                <a:sym typeface="Open Sans"/>
              </a:rPr>
              <a:t>YOU</a:t>
            </a:r>
            <a:endParaRPr sz="1400" b="0" i="0" u="none" strike="noStrike" cap="none" dirty="0">
              <a:solidFill>
                <a:srgbClr val="000000"/>
              </a:solidFill>
              <a:latin typeface="Aharoni"/>
              <a:ea typeface="Aharoni"/>
              <a:cs typeface="Aharoni"/>
              <a:sym typeface="Aharoni"/>
            </a:endParaRPr>
          </a:p>
        </p:txBody>
      </p:sp>
      <p:sp>
        <p:nvSpPr>
          <p:cNvPr id="744" name="Google Shape;744;g2fee63df26b_0_0"/>
          <p:cNvSpPr txBox="1"/>
          <p:nvPr/>
        </p:nvSpPr>
        <p:spPr>
          <a:xfrm>
            <a:off x="1596571" y="3983446"/>
            <a:ext cx="8998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dirty="0">
                <a:solidFill>
                  <a:srgbClr val="7F7F7F"/>
                </a:solidFill>
                <a:latin typeface="Open Sans"/>
                <a:ea typeface="Open Sans"/>
                <a:cs typeface="Open Sans"/>
                <a:sym typeface="Open Sans"/>
              </a:rPr>
              <a:t>Have a Great Day ! </a:t>
            </a:r>
            <a:endParaRPr sz="1400" b="0" i="0" u="none" strike="noStrike" cap="none" dirty="0">
              <a:solidFill>
                <a:srgbClr val="000000"/>
              </a:solidFill>
              <a:latin typeface="Aharoni"/>
              <a:ea typeface="Aharoni"/>
              <a:cs typeface="Aharoni"/>
              <a:sym typeface="Aharon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A398A3B3-0AE3-6F7C-9CFE-C4F9AF6F9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0FF5EA-EF1F-9684-65BD-EE3CCFC102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904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612D124-104E-E241-81C6-9B7E4DC76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F0D33E-F898-F5FC-DFF6-9AE4F9AC79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346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016D5E0D-E878-63B4-A1A9-208E58ED6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;p3">
            <a:extLst>
              <a:ext uri="{FF2B5EF4-FFF2-40B4-BE49-F238E27FC236}">
                <a16:creationId xmlns:a16="http://schemas.microsoft.com/office/drawing/2014/main" id="{1EF97A4B-E82E-712F-CA13-78D59E17A26B}"/>
              </a:ext>
            </a:extLst>
          </p:cNvPr>
          <p:cNvSpPr txBox="1"/>
          <p:nvPr/>
        </p:nvSpPr>
        <p:spPr>
          <a:xfrm>
            <a:off x="96964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Objective and Goals</a:t>
            </a:r>
            <a:endParaRPr dirty="0"/>
          </a:p>
        </p:txBody>
      </p:sp>
      <p:sp>
        <p:nvSpPr>
          <p:cNvPr id="3" name="Google Shape;120;p76">
            <a:extLst>
              <a:ext uri="{FF2B5EF4-FFF2-40B4-BE49-F238E27FC236}">
                <a16:creationId xmlns:a16="http://schemas.microsoft.com/office/drawing/2014/main" id="{CA08A1E2-29B3-F3D5-48A9-5D1EA6629717}"/>
              </a:ext>
            </a:extLst>
          </p:cNvPr>
          <p:cNvSpPr/>
          <p:nvPr/>
        </p:nvSpPr>
        <p:spPr>
          <a:xfrm>
            <a:off x="550606" y="765905"/>
            <a:ext cx="2114338" cy="302183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Objective </a:t>
            </a:r>
            <a:endParaRPr sz="10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0;p76">
            <a:extLst>
              <a:ext uri="{FF2B5EF4-FFF2-40B4-BE49-F238E27FC236}">
                <a16:creationId xmlns:a16="http://schemas.microsoft.com/office/drawing/2014/main" id="{17BF0AA4-CB04-F194-9E07-5F430F49129E}"/>
              </a:ext>
            </a:extLst>
          </p:cNvPr>
          <p:cNvSpPr/>
          <p:nvPr/>
        </p:nvSpPr>
        <p:spPr>
          <a:xfrm>
            <a:off x="550606" y="2882445"/>
            <a:ext cx="2114338" cy="302183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Goals</a:t>
            </a:r>
            <a:endParaRPr sz="10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1111477-E886-23E8-64BD-4CADAD76379A}"/>
              </a:ext>
            </a:extLst>
          </p:cNvPr>
          <p:cNvSpPr txBox="1"/>
          <p:nvPr/>
        </p:nvSpPr>
        <p:spPr>
          <a:xfrm>
            <a:off x="1000124" y="1403616"/>
            <a:ext cx="994317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800" dirty="0">
                <a:latin typeface="Verdana" panose="020B0604030504040204" pitchFamily="34" charset="0"/>
                <a:ea typeface="Verdana" panose="020B0604030504040204" pitchFamily="34" charset="0"/>
              </a:rPr>
              <a:t>To implement and control the BLDC Motor with a programmable VCU and integrate it with BMS to manage the powertrain, battery and associated subsystems for EVs.</a:t>
            </a:r>
          </a:p>
          <a:p>
            <a:pPr algn="just"/>
            <a:endParaRPr lang="en-IN" sz="18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A9AEFFB-1A20-899A-F8E0-29DEDB267EF4}"/>
              </a:ext>
            </a:extLst>
          </p:cNvPr>
          <p:cNvSpPr txBox="1"/>
          <p:nvPr/>
        </p:nvSpPr>
        <p:spPr>
          <a:xfrm>
            <a:off x="1000123" y="3322719"/>
            <a:ext cx="994317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latin typeface="Verdana" panose="020B0604030504040204" pitchFamily="34" charset="0"/>
                <a:ea typeface="Verdana" panose="020B0604030504040204" pitchFamily="34" charset="0"/>
              </a:rPr>
              <a:t>Main Goals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Verdana" panose="020B0604030504040204" pitchFamily="34" charset="0"/>
                <a:ea typeface="Verdana" panose="020B0604030504040204" pitchFamily="34" charset="0"/>
              </a:rPr>
              <a:t>Act as Brain of the Electric Vehicle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Verdana" panose="020B0604030504040204" pitchFamily="34" charset="0"/>
                <a:ea typeface="Verdana" panose="020B0604030504040204" pitchFamily="34" charset="0"/>
              </a:rPr>
              <a:t>Read Driver Inputs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Verdana" panose="020B0604030504040204" pitchFamily="34" charset="0"/>
                <a:ea typeface="Verdana" panose="020B0604030504040204" pitchFamily="34" charset="0"/>
              </a:rPr>
              <a:t>Driver Command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Verdana" panose="020B0604030504040204" pitchFamily="34" charset="0"/>
                <a:ea typeface="Verdana" panose="020B0604030504040204" pitchFamily="34" charset="0"/>
              </a:rPr>
              <a:t>BMS Coordination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Verdana" panose="020B0604030504040204" pitchFamily="34" charset="0"/>
                <a:ea typeface="Verdana" panose="020B0604030504040204" pitchFamily="34" charset="0"/>
              </a:rPr>
              <a:t>Power Distribution and Safety</a:t>
            </a:r>
          </a:p>
          <a:p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IN" sz="1600" b="1" dirty="0">
                <a:latin typeface="Verdana" panose="020B0604030504040204" pitchFamily="34" charset="0"/>
                <a:ea typeface="Verdana" panose="020B0604030504040204" pitchFamily="34" charset="0"/>
              </a:rPr>
              <a:t>Additional Goals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Verdana" panose="020B0604030504040204" pitchFamily="34" charset="0"/>
                <a:ea typeface="Verdana" panose="020B0604030504040204" pitchFamily="34" charset="0"/>
              </a:rPr>
              <a:t>Learn about STM32 Microcontroller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Verdana" panose="020B0604030504040204" pitchFamily="34" charset="0"/>
                <a:ea typeface="Verdana" panose="020B0604030504040204" pitchFamily="34" charset="0"/>
              </a:rPr>
              <a:t>Data Logging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Verdana" panose="020B0604030504040204" pitchFamily="34" charset="0"/>
                <a:ea typeface="Verdana" panose="020B0604030504040204" pitchFamily="34" charset="0"/>
              </a:rPr>
              <a:t>Diagnostics and Monitoring</a:t>
            </a: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FB294828-0F9E-F06A-05D5-7A5C37AB34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641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>
          <a:extLst>
            <a:ext uri="{FF2B5EF4-FFF2-40B4-BE49-F238E27FC236}">
              <a16:creationId xmlns:a16="http://schemas.microsoft.com/office/drawing/2014/main" id="{5D277163-DDF4-8A7D-727E-9DC95265C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;p3">
            <a:extLst>
              <a:ext uri="{FF2B5EF4-FFF2-40B4-BE49-F238E27FC236}">
                <a16:creationId xmlns:a16="http://schemas.microsoft.com/office/drawing/2014/main" id="{C6ECFB60-4922-9557-3C5E-7FA842E8B16A}"/>
              </a:ext>
            </a:extLst>
          </p:cNvPr>
          <p:cNvSpPr txBox="1"/>
          <p:nvPr/>
        </p:nvSpPr>
        <p:spPr>
          <a:xfrm>
            <a:off x="452283" y="871532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Gantt Chart  - Milestones and Activities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Resources : 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https://www.officetimeline.com/</a:t>
            </a:r>
            <a:r>
              <a:rPr lang="en-IN" dirty="0">
                <a:hlinkClick r:id="rId3"/>
              </a:rPr>
              <a:t>gantt-chart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/how-to-make/excel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&amp; 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  <a:hlinkClick r:id="rId4"/>
              </a:rPr>
              <a:t>https://www.teamgantt.com/</a:t>
            </a: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241AC6-CE23-A38B-BD86-17E34844F7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12977A3E-566F-814B-0D9C-37C0E1141171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Project Plan 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28615D-F22D-200D-2B7F-978C1D6E3BB0}"/>
              </a:ext>
            </a:extLst>
          </p:cNvPr>
          <p:cNvSpPr txBox="1"/>
          <p:nvPr/>
        </p:nvSpPr>
        <p:spPr>
          <a:xfrm>
            <a:off x="5037665" y="4385991"/>
            <a:ext cx="1955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Fig 1: Gantt Chart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BC2E87-D2F8-17CB-18EE-DBD4A105E3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483" y="2472008"/>
            <a:ext cx="11515724" cy="191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15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AB61C2-B595-6D36-CB78-3791DED722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050F573B-21F3-B526-5212-5E481ED19CDC}"/>
              </a:ext>
            </a:extLst>
          </p:cNvPr>
          <p:cNvSpPr txBox="1"/>
          <p:nvPr/>
        </p:nvSpPr>
        <p:spPr>
          <a:xfrm>
            <a:off x="1000124" y="15099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/>
                <a:sym typeface="Montserrat"/>
              </a:rPr>
              <a:t>Literature Survey</a:t>
            </a:r>
            <a:endParaRPr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3A2765D-85C8-21C4-DAC2-86154B998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015818"/>
              </p:ext>
            </p:extLst>
          </p:nvPr>
        </p:nvGraphicFramePr>
        <p:xfrm>
          <a:off x="233680" y="719669"/>
          <a:ext cx="11775439" cy="5411349"/>
        </p:xfrm>
        <a:graphic>
          <a:graphicData uri="http://schemas.openxmlformats.org/drawingml/2006/table">
            <a:tbl>
              <a:tblPr firstRow="1" bandRow="1">
                <a:tableStyleId>{DE7AD339-51BE-4A38-A1C7-CCF28897F289}</a:tableStyleId>
              </a:tblPr>
              <a:tblGrid>
                <a:gridCol w="670560">
                  <a:extLst>
                    <a:ext uri="{9D8B030D-6E8A-4147-A177-3AD203B41FA5}">
                      <a16:colId xmlns:a16="http://schemas.microsoft.com/office/drawing/2014/main" val="1171649313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3228472036"/>
                    </a:ext>
                  </a:extLst>
                </a:gridCol>
                <a:gridCol w="2245360">
                  <a:extLst>
                    <a:ext uri="{9D8B030D-6E8A-4147-A177-3AD203B41FA5}">
                      <a16:colId xmlns:a16="http://schemas.microsoft.com/office/drawing/2014/main" val="2396499969"/>
                    </a:ext>
                  </a:extLst>
                </a:gridCol>
                <a:gridCol w="1494261">
                  <a:extLst>
                    <a:ext uri="{9D8B030D-6E8A-4147-A177-3AD203B41FA5}">
                      <a16:colId xmlns:a16="http://schemas.microsoft.com/office/drawing/2014/main" val="2138814115"/>
                    </a:ext>
                  </a:extLst>
                </a:gridCol>
                <a:gridCol w="3707658">
                  <a:extLst>
                    <a:ext uri="{9D8B030D-6E8A-4147-A177-3AD203B41FA5}">
                      <a16:colId xmlns:a16="http://schemas.microsoft.com/office/drawing/2014/main" val="2969843522"/>
                    </a:ext>
                  </a:extLst>
                </a:gridCol>
              </a:tblGrid>
              <a:tr h="351669">
                <a:tc>
                  <a:txBody>
                    <a:bodyPr/>
                    <a:lstStyle/>
                    <a:p>
                      <a:pPr algn="ctr"/>
                      <a:r>
                        <a:rPr lang="en-IN" b="1" dirty="0" err="1">
                          <a:latin typeface="Montserrat" panose="00000500000000000000" pitchFamily="2" charset="0"/>
                        </a:rPr>
                        <a:t>S.No</a:t>
                      </a:r>
                      <a:endParaRPr lang="en-IN" b="1" dirty="0">
                        <a:latin typeface="Montserrat" panose="00000500000000000000" pitchFamily="2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Montserrat" panose="00000500000000000000" pitchFamily="2" charset="0"/>
                        </a:rPr>
                        <a:t>Article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Montserrat" panose="00000500000000000000" pitchFamily="2" charset="0"/>
                        </a:rPr>
                        <a:t>Authors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Montserrat" panose="00000500000000000000" pitchFamily="2" charset="0"/>
                        </a:rPr>
                        <a:t>Published On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Montserrat" panose="00000500000000000000" pitchFamily="2" charset="0"/>
                        </a:rPr>
                        <a:t>Description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3584486"/>
                  </a:ext>
                </a:extLst>
              </a:tr>
              <a:tr h="1127378"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Evolving Electric Mobility Energy Efficiency: In-Depth Analysis of Integrated Electronic Control Unit Development in Electric Vehicles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Syed Shehryar Ali Naqvi, Harun Jamil, Naeem Iqbal, Salabat Khan, Murad Ali Khan, Faiza Qayyum, Do-</a:t>
                      </a:r>
                      <a:r>
                        <a:rPr lang="en-IN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Hyeun</a:t>
                      </a:r>
                      <a:r>
                        <a:rPr lang="en-I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Kim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22 Jan 2024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Comprehensive review of integrated ECUs in EVs, examining development approaches, algorithms, subsystems (VCU, EPS, ESC, BCU), their roles in energy efficiency, real-world applications, and future research directions.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426521"/>
                  </a:ext>
                </a:extLst>
              </a:tr>
              <a:tr h="1086738"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Automotive Software in Connected and Autonomous Electric Vehicles: A Review</a:t>
                      </a:r>
                      <a:endParaRPr lang="en-IN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Hrvoje </a:t>
                      </a:r>
                      <a:r>
                        <a:rPr lang="en-IN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Vdovic</a:t>
                      </a:r>
                      <a:r>
                        <a:rPr lang="en-I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Jurica Babic, Vedran </a:t>
                      </a:r>
                      <a:r>
                        <a:rPr lang="en-IN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Podobni</a:t>
                      </a:r>
                      <a:endParaRPr lang="en-IN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27 Nov 2019</a:t>
                      </a:r>
                      <a:endParaRPr lang="en-IN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Summarizes the architecture of ECUs, the importance of centralized software for VCU, AUTOSAR, drive-by-wire, and modern EV control strategies; highlights trends and challenges in software-driven VCU development.</a:t>
                      </a:r>
                      <a:endParaRPr lang="en-IN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0543855"/>
                  </a:ext>
                </a:extLst>
              </a:tr>
              <a:tr h="1198498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Requirements-Driven Automotive Electrical/Electronic Architecture: A Survey and Prospective Trends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Hailong</a:t>
                      </a:r>
                      <a:r>
                        <a:rPr lang="en-I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Zhu, Wei Zhou, Zhiheng Li, Li </a:t>
                      </a:r>
                      <a:r>
                        <a:rPr lang="en-IN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Li</a:t>
                      </a:r>
                      <a:r>
                        <a:rPr lang="en-I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Tao Huang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 Jul 2021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Reviews state-of-the-art and future trends in automotive electrical/electronic (EE) architecture, zone-based and centralized computing, software-driven VCU evolution, and implications for integrating advanced control units.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42794"/>
                  </a:ext>
                </a:extLst>
              </a:tr>
              <a:tr h="856755"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Electronic Control System Design and Test of Pure Electric Vehicle Battery Management System</a:t>
                      </a:r>
                      <a:endParaRPr lang="en-IN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dirty="0" err="1">
                          <a:effectLst/>
                        </a:rPr>
                        <a:t>Yeqin</a:t>
                      </a:r>
                      <a:r>
                        <a:rPr lang="en-IN" dirty="0">
                          <a:effectLst/>
                        </a:rPr>
                        <a:t> Wang, Yixing Liu</a:t>
                      </a:r>
                    </a:p>
                  </a:txBody>
                  <a:tcPr marL="60960" marR="6096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2011</a:t>
                      </a:r>
                    </a:p>
                  </a:txBody>
                  <a:tcPr marL="60960" marR="6096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Modular BMS and ECU integration using CAN and RS485 communication, with real-time battery data collection, fault diagnosis, and SOC estimation for vehicle control units.</a:t>
                      </a:r>
                      <a:endParaRPr lang="en-IN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9803981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B2BA4FC-688C-0D9D-E4E5-45025BEE9AF3}"/>
              </a:ext>
            </a:extLst>
          </p:cNvPr>
          <p:cNvSpPr txBox="1"/>
          <p:nvPr/>
        </p:nvSpPr>
        <p:spPr>
          <a:xfrm>
            <a:off x="4309533" y="6131018"/>
            <a:ext cx="287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Table 1: Literature Survey </a:t>
            </a:r>
          </a:p>
        </p:txBody>
      </p:sp>
    </p:spTree>
    <p:extLst>
      <p:ext uri="{BB962C8B-B14F-4D97-AF65-F5344CB8AC3E}">
        <p14:creationId xmlns:p14="http://schemas.microsoft.com/office/powerpoint/2010/main" val="2538241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CC39DB-03EE-8701-E65A-9F61F075DA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9C26CF-B18B-414D-330B-48B448B249E5}"/>
              </a:ext>
            </a:extLst>
          </p:cNvPr>
          <p:cNvSpPr txBox="1"/>
          <p:nvPr/>
        </p:nvSpPr>
        <p:spPr>
          <a:xfrm>
            <a:off x="944880" y="817900"/>
            <a:ext cx="46939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Montserrat" panose="00000500000000000000" pitchFamily="2" charset="0"/>
              </a:rPr>
              <a:t>Resources</a:t>
            </a:r>
            <a:r>
              <a:rPr lang="en-IN" sz="1600" b="1" dirty="0">
                <a:latin typeface="Montserrat" panose="00000500000000000000" pitchFamily="2" charset="0"/>
              </a:rPr>
              <a:t>:</a:t>
            </a:r>
          </a:p>
          <a:p>
            <a:endParaRPr lang="en-IN" sz="1600" b="1" dirty="0">
              <a:latin typeface="Montserrat" panose="00000500000000000000" pitchFamily="2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>
                <a:latin typeface="Montserrat" panose="00000500000000000000" pitchFamily="2" charset="0"/>
              </a:rPr>
              <a:t>Manufacturers:</a:t>
            </a:r>
          </a:p>
          <a:p>
            <a:pPr lvl="3"/>
            <a:r>
              <a:rPr lang="en-IN" sz="1600" dirty="0">
                <a:latin typeface="Montserrat" panose="00000500000000000000" pitchFamily="2" charset="0"/>
              </a:rPr>
              <a:t>         1. Electra EV</a:t>
            </a:r>
          </a:p>
          <a:p>
            <a:pPr lvl="3"/>
            <a:r>
              <a:rPr lang="en-IN" sz="1600" dirty="0">
                <a:latin typeface="Montserrat" panose="00000500000000000000" pitchFamily="2" charset="0"/>
              </a:rPr>
              <a:t>         2. </a:t>
            </a:r>
            <a:r>
              <a:rPr lang="en-IN" sz="1600" dirty="0" err="1"/>
              <a:t>Saietta</a:t>
            </a:r>
            <a:r>
              <a:rPr lang="en-IN" sz="1600" dirty="0"/>
              <a:t> VNA + </a:t>
            </a:r>
            <a:r>
              <a:rPr lang="en-IN" sz="1600" dirty="0" err="1"/>
              <a:t>HCLTech</a:t>
            </a:r>
            <a:r>
              <a:rPr lang="en-IN" sz="1600" dirty="0"/>
              <a:t> (India)</a:t>
            </a:r>
          </a:p>
          <a:p>
            <a:pPr lvl="3"/>
            <a:r>
              <a:rPr lang="en-IN" sz="1600" dirty="0">
                <a:latin typeface="Montserrat" panose="00000500000000000000" pitchFamily="2" charset="0"/>
              </a:rPr>
              <a:t>         3. </a:t>
            </a:r>
            <a:r>
              <a:rPr lang="en-IN" sz="1600" dirty="0"/>
              <a:t>NXP S32K VCU Solutions</a:t>
            </a:r>
            <a:r>
              <a:rPr lang="en-IN" sz="1600" dirty="0">
                <a:latin typeface="Montserrat" panose="000005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1567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F53F8-9556-4270-5B9D-9550237E9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CA8DE1-C914-AC92-41A9-F53CE64505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DB20A693-DAF6-90F8-E452-0AF12BA5AC45}"/>
              </a:ext>
            </a:extLst>
          </p:cNvPr>
          <p:cNvSpPr txBox="1"/>
          <p:nvPr/>
        </p:nvSpPr>
        <p:spPr>
          <a:xfrm>
            <a:off x="838200" y="20179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/>
                <a:sym typeface="Montserrat"/>
              </a:rPr>
              <a:t>Block Diagram  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050B42-98B5-EF73-0985-623D9653E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420" y="1182996"/>
            <a:ext cx="8381160" cy="44920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F15C65-E3A8-2C75-D988-A7A17A92CE2A}"/>
              </a:ext>
            </a:extLst>
          </p:cNvPr>
          <p:cNvSpPr txBox="1"/>
          <p:nvPr/>
        </p:nvSpPr>
        <p:spPr>
          <a:xfrm>
            <a:off x="3657599" y="5675004"/>
            <a:ext cx="579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Fig 2: Block diagram representation of VCU along with ECU</a:t>
            </a:r>
          </a:p>
        </p:txBody>
      </p:sp>
    </p:spTree>
    <p:extLst>
      <p:ext uri="{BB962C8B-B14F-4D97-AF65-F5344CB8AC3E}">
        <p14:creationId xmlns:p14="http://schemas.microsoft.com/office/powerpoint/2010/main" val="1869460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0E7A9-97A1-CBE9-924F-060E44F53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9FFFA7-73AD-0BDB-17EC-5E6C998C18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D0E3BA9F-A222-E721-C7A4-A58110FC32CF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/>
                <a:sym typeface="Montserrat"/>
              </a:rPr>
              <a:t>  </a:t>
            </a:r>
            <a:endParaRPr dirty="0"/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D967EF05-D896-CDBB-576D-D7391E3060F0}"/>
              </a:ext>
            </a:extLst>
          </p:cNvPr>
          <p:cNvSpPr txBox="1"/>
          <p:nvPr/>
        </p:nvSpPr>
        <p:spPr>
          <a:xfrm>
            <a:off x="838200" y="201795"/>
            <a:ext cx="27432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/>
                <a:sym typeface="Montserrat"/>
              </a:rPr>
              <a:t>  </a:t>
            </a:r>
            <a:endParaRPr dirty="0"/>
          </a:p>
        </p:txBody>
      </p:sp>
      <p:pic>
        <p:nvPicPr>
          <p:cNvPr id="7" name="Picture 2" descr="What is a Vehicle Control Unit?">
            <a:extLst>
              <a:ext uri="{FF2B5EF4-FFF2-40B4-BE49-F238E27FC236}">
                <a16:creationId xmlns:a16="http://schemas.microsoft.com/office/drawing/2014/main" id="{A23A4A3A-2B06-6794-D317-74A11A028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220" y="695652"/>
            <a:ext cx="9031559" cy="5080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7E30C32-8BA5-E884-E5BD-51448C806299}"/>
              </a:ext>
            </a:extLst>
          </p:cNvPr>
          <p:cNvSpPr txBox="1"/>
          <p:nvPr/>
        </p:nvSpPr>
        <p:spPr>
          <a:xfrm>
            <a:off x="376766" y="232275"/>
            <a:ext cx="3666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Block Diagram Continuation…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25EBEC-EC16-B3E9-9669-3607E760FC7F}"/>
              </a:ext>
            </a:extLst>
          </p:cNvPr>
          <p:cNvSpPr txBox="1"/>
          <p:nvPr/>
        </p:nvSpPr>
        <p:spPr>
          <a:xfrm>
            <a:off x="3581400" y="5777615"/>
            <a:ext cx="5063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Fig 3: Proposed block diagram representation of  VCU</a:t>
            </a:r>
          </a:p>
        </p:txBody>
      </p:sp>
    </p:spTree>
    <p:extLst>
      <p:ext uri="{BB962C8B-B14F-4D97-AF65-F5344CB8AC3E}">
        <p14:creationId xmlns:p14="http://schemas.microsoft.com/office/powerpoint/2010/main" val="577884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15D3A-9A48-EF9A-EB65-EB10498FE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7AF62C-2799-3920-609C-4BB1158D8D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Google Shape;125;p3">
            <a:extLst>
              <a:ext uri="{FF2B5EF4-FFF2-40B4-BE49-F238E27FC236}">
                <a16:creationId xmlns:a16="http://schemas.microsoft.com/office/drawing/2014/main" id="{4B16CBD0-DE63-9577-B3D8-89D754C838DF}"/>
              </a:ext>
            </a:extLst>
          </p:cNvPr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Use Cases &amp; Testing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25;p3">
            <a:extLst>
              <a:ext uri="{FF2B5EF4-FFF2-40B4-BE49-F238E27FC236}">
                <a16:creationId xmlns:a16="http://schemas.microsoft.com/office/drawing/2014/main" id="{260EAF32-7213-2CCB-4658-501C4BEA8CF4}"/>
              </a:ext>
            </a:extLst>
          </p:cNvPr>
          <p:cNvSpPr txBox="1"/>
          <p:nvPr/>
        </p:nvSpPr>
        <p:spPr>
          <a:xfrm>
            <a:off x="608216" y="889964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dirty="0">
                <a:latin typeface="Verdana" panose="020B0604030504040204" pitchFamily="34" charset="0"/>
                <a:ea typeface="Verdana" panose="020B0604030504040204" pitchFamily="34" charset="0"/>
              </a:rPr>
              <a:t>Use Cases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16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latin typeface="Verdana" panose="020B0604030504040204" pitchFamily="34" charset="0"/>
                <a:ea typeface="Verdana" panose="020B0604030504040204" pitchFamily="34" charset="0"/>
              </a:rPr>
              <a:t>Vehicle Startup (OFF-&gt;Ready)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latin typeface="Verdana" panose="020B0604030504040204" pitchFamily="34" charset="0"/>
                <a:ea typeface="Verdana" panose="020B0604030504040204" pitchFamily="34" charset="0"/>
              </a:rPr>
              <a:t>Driving (Torque Request)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latin typeface="Verdana" panose="020B0604030504040204" pitchFamily="34" charset="0"/>
                <a:ea typeface="Verdana" panose="020B0604030504040204" pitchFamily="34" charset="0"/>
              </a:rPr>
              <a:t>Battery Monitoring (BMS)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latin typeface="Verdana" panose="020B0604030504040204" pitchFamily="34" charset="0"/>
                <a:ea typeface="Verdana" panose="020B0604030504040204" pitchFamily="34" charset="0"/>
              </a:rPr>
              <a:t>CAN Communication loss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800" dirty="0">
                <a:latin typeface="Verdana" panose="020B0604030504040204" pitchFamily="34" charset="0"/>
                <a:ea typeface="Verdana" panose="020B0604030504040204" pitchFamily="34" charset="0"/>
              </a:rPr>
              <a:t>System Shutdown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Google Shape;125;p3">
            <a:extLst>
              <a:ext uri="{FF2B5EF4-FFF2-40B4-BE49-F238E27FC236}">
                <a16:creationId xmlns:a16="http://schemas.microsoft.com/office/drawing/2014/main" id="{1DFC5A03-8723-D0D0-00E3-3B2AA3C32CD5}"/>
              </a:ext>
            </a:extLst>
          </p:cNvPr>
          <p:cNvSpPr txBox="1"/>
          <p:nvPr/>
        </p:nvSpPr>
        <p:spPr>
          <a:xfrm>
            <a:off x="5978012" y="726132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dirty="0">
                <a:latin typeface="Verdana" panose="020B0604030504040204" pitchFamily="34" charset="0"/>
                <a:ea typeface="Verdana" panose="020B0604030504040204" pitchFamily="34" charset="0"/>
              </a:rPr>
              <a:t>Test Cases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16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Turn ignition ON-&gt;VCU checks system readiness-&gt; READY LED ON</a:t>
            </a: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Vary accelerator potentiometer -&gt; Torque command on CAN -&gt; Motor RPM increases proportionally</a:t>
            </a: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Simulate SOC &lt; 20% from BMS -&gt; VCU limits torque or blocks DRIVE mode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Disconnect CAN to Inverter/BMS -&gt; VCU detects timeout -&gt; Enters FAULT, disables torque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Turn ignition OFF -&gt; VCU disables contactors, motor stops, system enters OFF state</a:t>
            </a:r>
            <a:endParaRPr lang="en-IN" sz="1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428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3AFA72-B0AF-343B-1A94-FF8EA6D12D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F4D8AD-18C2-08C0-8F80-BC20745FBCED}"/>
              </a:ext>
            </a:extLst>
          </p:cNvPr>
          <p:cNvSpPr txBox="1"/>
          <p:nvPr/>
        </p:nvSpPr>
        <p:spPr>
          <a:xfrm>
            <a:off x="934719" y="759820"/>
            <a:ext cx="25823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latin typeface="Verdana" panose="020B0604030504040204" pitchFamily="34" charset="0"/>
                <a:ea typeface="Verdana" panose="020B0604030504040204" pitchFamily="34" charset="0"/>
              </a:rPr>
              <a:t>Motor Control: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0D6912-35AE-CE3B-826A-07E0D0BE6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719" y="1181602"/>
            <a:ext cx="5692462" cy="31102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2760BD-BD3D-2BCD-7394-FD9C32EB2F79}"/>
              </a:ext>
            </a:extLst>
          </p:cNvPr>
          <p:cNvSpPr txBox="1"/>
          <p:nvPr/>
        </p:nvSpPr>
        <p:spPr>
          <a:xfrm>
            <a:off x="934719" y="4920162"/>
            <a:ext cx="68004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Control Torque/speed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Read brake pedal sensor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Map brake pedal sensor% for Regenerative Braking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VCU monitors BPS or vehicle deacceleration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A4467E-A5C3-64EB-596D-6E5AFEC62C24}"/>
              </a:ext>
            </a:extLst>
          </p:cNvPr>
          <p:cNvSpPr txBox="1"/>
          <p:nvPr/>
        </p:nvSpPr>
        <p:spPr>
          <a:xfrm>
            <a:off x="4334933" y="221952"/>
            <a:ext cx="44602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Montserrat" panose="00000500000000000000" pitchFamily="2" charset="0"/>
              </a:rPr>
              <a:t>Requirement Analysis: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386189-61BE-EEF2-81AA-BF8519DA75F9}"/>
              </a:ext>
            </a:extLst>
          </p:cNvPr>
          <p:cNvSpPr txBox="1"/>
          <p:nvPr/>
        </p:nvSpPr>
        <p:spPr>
          <a:xfrm>
            <a:off x="1117601" y="4605871"/>
            <a:ext cx="284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Estimation Parameters: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2A8DEE-A876-67DE-182E-AC5F1654DBDD}"/>
              </a:ext>
            </a:extLst>
          </p:cNvPr>
          <p:cNvSpPr txBox="1"/>
          <p:nvPr/>
        </p:nvSpPr>
        <p:spPr>
          <a:xfrm>
            <a:off x="1249416" y="4291580"/>
            <a:ext cx="5063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Fig 4: Schematic representation of Motor Control Unit</a:t>
            </a:r>
          </a:p>
        </p:txBody>
      </p:sp>
    </p:spTree>
    <p:extLst>
      <p:ext uri="{BB962C8B-B14F-4D97-AF65-F5344CB8AC3E}">
        <p14:creationId xmlns:p14="http://schemas.microsoft.com/office/powerpoint/2010/main" val="115346957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GUID" val="2b12e713-2dca-40f0-9e5e-b71e83d0a0b8"/>
</p:tagLst>
</file>

<file path=ppt/theme/theme1.xml><?xml version="1.0" encoding="utf-8"?>
<a:theme xmlns:a="http://schemas.openxmlformats.org/drawingml/2006/main" name="Office Theme">
  <a:themeElements>
    <a:clrScheme name="Custom 77">
      <a:dk1>
        <a:srgbClr val="282828"/>
      </a:dk1>
      <a:lt1>
        <a:srgbClr val="FFFFFF"/>
      </a:lt1>
      <a:dk2>
        <a:srgbClr val="282828"/>
      </a:dk2>
      <a:lt2>
        <a:srgbClr val="FAFAFA"/>
      </a:lt2>
      <a:accent1>
        <a:srgbClr val="FFC639"/>
      </a:accent1>
      <a:accent2>
        <a:srgbClr val="F29B6B"/>
      </a:accent2>
      <a:accent3>
        <a:srgbClr val="CCD4FB"/>
      </a:accent3>
      <a:accent4>
        <a:srgbClr val="2B7158"/>
      </a:accent4>
      <a:accent5>
        <a:srgbClr val="456AB8"/>
      </a:accent5>
      <a:accent6>
        <a:srgbClr val="36383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9CB5C8A-4CA5-4EA2-8E5A-1941D1D42F0A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6597</TotalTime>
  <Words>1250</Words>
  <Application>Microsoft Office PowerPoint</Application>
  <PresentationFormat>Widescreen</PresentationFormat>
  <Paragraphs>187</Paragraphs>
  <Slides>17</Slides>
  <Notes>5</Notes>
  <HiddenSlides>2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Calibri</vt:lpstr>
      <vt:lpstr>Plus Jakarta Sans</vt:lpstr>
      <vt:lpstr>Aharoni</vt:lpstr>
      <vt:lpstr>Wingdings</vt:lpstr>
      <vt:lpstr>Montserrat Medium</vt:lpstr>
      <vt:lpstr>Montserrat</vt:lpstr>
      <vt:lpstr>Arial</vt:lpstr>
      <vt:lpstr>Poppins SemiBold</vt:lpstr>
      <vt:lpstr>Open Sans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GITAM</dc:creator>
  <cp:lastModifiedBy>Patil Janardhan Reddy</cp:lastModifiedBy>
  <cp:revision>35</cp:revision>
  <dcterms:created xsi:type="dcterms:W3CDTF">2022-05-23T07:15:42Z</dcterms:created>
  <dcterms:modified xsi:type="dcterms:W3CDTF">2025-11-20T15:22:14Z</dcterms:modified>
</cp:coreProperties>
</file>